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0"/>
  </p:notesMasterIdLst>
  <p:sldIdLst>
    <p:sldId id="258" r:id="rId5"/>
    <p:sldId id="262" r:id="rId6"/>
    <p:sldId id="257" r:id="rId7"/>
    <p:sldId id="260" r:id="rId8"/>
    <p:sldId id="261" r:id="rId9"/>
  </p:sldIdLst>
  <p:sldSz cx="51206400" cy="38404800"/>
  <p:notesSz cx="6858000" cy="9144000"/>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0"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C9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3537" autoAdjust="0"/>
  </p:normalViewPr>
  <p:slideViewPr>
    <p:cSldViewPr snapToGrid="0" snapToObjects="1">
      <p:cViewPr varScale="1">
        <p:scale>
          <a:sx n="19" d="100"/>
          <a:sy n="19" d="100"/>
        </p:scale>
        <p:origin x="2202" y="90"/>
      </p:cViewPr>
      <p:guideLst>
        <p:guide orient="horz" pos="12000"/>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263C8-1F4A-D143-B9CC-F49476357AC0}" type="datetimeFigureOut">
              <a:rPr lang="en-US" smtClean="0"/>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1B56C-B07E-3E41-B87D-461E056AF03A}" type="slidenum">
              <a:rPr lang="en-US" smtClean="0"/>
              <a:t>‹#›</a:t>
            </a:fld>
            <a:endParaRPr lang="en-US"/>
          </a:p>
        </p:txBody>
      </p:sp>
    </p:spTree>
    <p:extLst>
      <p:ext uri="{BB962C8B-B14F-4D97-AF65-F5344CB8AC3E}">
        <p14:creationId xmlns:p14="http://schemas.microsoft.com/office/powerpoint/2010/main" val="1495928661"/>
      </p:ext>
    </p:extLst>
  </p:cSld>
  <p:clrMap bg1="lt1" tx1="dk1" bg2="lt2" tx2="dk2" accent1="accent1" accent2="accent2" accent3="accent3" accent4="accent4" accent5="accent5" accent6="accent6" hlink="hlink" folHlink="folHlink"/>
  <p:notesStyle>
    <a:lvl1pPr marL="0" algn="l" defTabSz="2194514" rtl="0" eaLnBrk="1" latinLnBrk="0" hangingPunct="1">
      <a:defRPr sz="5700" kern="1200">
        <a:solidFill>
          <a:schemeClr val="tx1"/>
        </a:solidFill>
        <a:latin typeface="+mn-lt"/>
        <a:ea typeface="+mn-ea"/>
        <a:cs typeface="+mn-cs"/>
      </a:defRPr>
    </a:lvl1pPr>
    <a:lvl2pPr marL="2194514" algn="l" defTabSz="2194514" rtl="0" eaLnBrk="1" latinLnBrk="0" hangingPunct="1">
      <a:defRPr sz="5700" kern="1200">
        <a:solidFill>
          <a:schemeClr val="tx1"/>
        </a:solidFill>
        <a:latin typeface="+mn-lt"/>
        <a:ea typeface="+mn-ea"/>
        <a:cs typeface="+mn-cs"/>
      </a:defRPr>
    </a:lvl2pPr>
    <a:lvl3pPr marL="4389028" algn="l" defTabSz="2194514" rtl="0" eaLnBrk="1" latinLnBrk="0" hangingPunct="1">
      <a:defRPr sz="5700" kern="1200">
        <a:solidFill>
          <a:schemeClr val="tx1"/>
        </a:solidFill>
        <a:latin typeface="+mn-lt"/>
        <a:ea typeface="+mn-ea"/>
        <a:cs typeface="+mn-cs"/>
      </a:defRPr>
    </a:lvl3pPr>
    <a:lvl4pPr marL="6583543" algn="l" defTabSz="2194514" rtl="0" eaLnBrk="1" latinLnBrk="0" hangingPunct="1">
      <a:defRPr sz="5700" kern="1200">
        <a:solidFill>
          <a:schemeClr val="tx1"/>
        </a:solidFill>
        <a:latin typeface="+mn-lt"/>
        <a:ea typeface="+mn-ea"/>
        <a:cs typeface="+mn-cs"/>
      </a:defRPr>
    </a:lvl4pPr>
    <a:lvl5pPr marL="8778057" algn="l" defTabSz="2194514" rtl="0" eaLnBrk="1" latinLnBrk="0" hangingPunct="1">
      <a:defRPr sz="5700" kern="1200">
        <a:solidFill>
          <a:schemeClr val="tx1"/>
        </a:solidFill>
        <a:latin typeface="+mn-lt"/>
        <a:ea typeface="+mn-ea"/>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94514" rtl="0" eaLnBrk="1" fontAlgn="auto" latinLnBrk="0" hangingPunct="1">
              <a:lnSpc>
                <a:spcPct val="100000"/>
              </a:lnSpc>
              <a:spcBef>
                <a:spcPts val="0"/>
              </a:spcBef>
              <a:spcAft>
                <a:spcPts val="0"/>
              </a:spcAft>
              <a:buClrTx/>
              <a:buSzTx/>
              <a:buFontTx/>
              <a:buNone/>
              <a:tabLst/>
              <a:defRPr/>
            </a:pPr>
            <a:r>
              <a:rPr lang="en-US" sz="9600" dirty="0" smtClean="0">
                <a:latin typeface="Baskerville Old Face" panose="02020602080505020303" pitchFamily="18" charset="0"/>
              </a:rPr>
              <a:t>Curiosity is an information-seeking behavior leading to an experience. Wonder is a reaction to an experience. Scientific literature often views curiosity and wonder individually, studying their mechanisms. Popular literature approaches them together, describing their collaborative function in our lives</a:t>
            </a:r>
            <a:r>
              <a:rPr lang="en-US" sz="1800" dirty="0" smtClean="0">
                <a:latin typeface="Baskerville Old Face" panose="02020602080505020303" pitchFamily="18" charset="0"/>
              </a:rPr>
              <a:t>.</a:t>
            </a:r>
          </a:p>
          <a:p>
            <a:endParaRPr lang="en-US" dirty="0"/>
          </a:p>
        </p:txBody>
      </p:sp>
      <p:sp>
        <p:nvSpPr>
          <p:cNvPr id="4" name="Slide Number Placeholder 3"/>
          <p:cNvSpPr>
            <a:spLocks noGrp="1"/>
          </p:cNvSpPr>
          <p:nvPr>
            <p:ph type="sldNum" sz="quarter" idx="10"/>
          </p:nvPr>
        </p:nvSpPr>
        <p:spPr/>
        <p:txBody>
          <a:bodyPr/>
          <a:lstStyle/>
          <a:p>
            <a:fld id="{7531B56C-B07E-3E41-B87D-461E056AF03A}" type="slidenum">
              <a:rPr lang="en-US" smtClean="0"/>
              <a:t>2</a:t>
            </a:fld>
            <a:endParaRPr lang="en-US"/>
          </a:p>
        </p:txBody>
      </p:sp>
    </p:spTree>
    <p:extLst>
      <p:ext uri="{BB962C8B-B14F-4D97-AF65-F5344CB8AC3E}">
        <p14:creationId xmlns:p14="http://schemas.microsoft.com/office/powerpoint/2010/main" val="274095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94514" rtl="0" eaLnBrk="1" fontAlgn="auto" latinLnBrk="0" hangingPunct="1">
              <a:lnSpc>
                <a:spcPct val="100000"/>
              </a:lnSpc>
              <a:spcBef>
                <a:spcPts val="0"/>
              </a:spcBef>
              <a:spcAft>
                <a:spcPts val="0"/>
              </a:spcAft>
              <a:buClrTx/>
              <a:buSzTx/>
              <a:buFontTx/>
              <a:buNone/>
              <a:tabLst/>
              <a:defRPr/>
            </a:pPr>
            <a:r>
              <a:rPr lang="en-US" sz="6000" dirty="0" smtClean="0">
                <a:latin typeface="Baskerville Old Face" panose="02020602080505020303" pitchFamily="18" charset="0"/>
              </a:rPr>
              <a:t>When matured, curiosity and wonder are gifts which allow us to uncover beauty and value in places where they appear absent. We can do this by accepting that the curiosity and wonder we experience is our personal responsibility and need not be dependent on our surroundings. When something does not quickly cater to your curiosity and wonder, do not assume you cannot see its beauty. Be generous with your curiosity. Give too much wonder, rather than too little. Begin today with this: What is something you have always wondered about, but have never taken time to ponder?</a:t>
            </a:r>
          </a:p>
          <a:p>
            <a:endParaRPr lang="en-US" dirty="0"/>
          </a:p>
        </p:txBody>
      </p:sp>
      <p:sp>
        <p:nvSpPr>
          <p:cNvPr id="4" name="Slide Number Placeholder 3"/>
          <p:cNvSpPr>
            <a:spLocks noGrp="1"/>
          </p:cNvSpPr>
          <p:nvPr>
            <p:ph type="sldNum" sz="quarter" idx="10"/>
          </p:nvPr>
        </p:nvSpPr>
        <p:spPr/>
        <p:txBody>
          <a:bodyPr/>
          <a:lstStyle/>
          <a:p>
            <a:fld id="{7531B56C-B07E-3E41-B87D-461E056AF03A}" type="slidenum">
              <a:rPr lang="en-US" smtClean="0"/>
              <a:t>5</a:t>
            </a:fld>
            <a:endParaRPr lang="en-US"/>
          </a:p>
        </p:txBody>
      </p:sp>
    </p:spTree>
    <p:extLst>
      <p:ext uri="{BB962C8B-B14F-4D97-AF65-F5344CB8AC3E}">
        <p14:creationId xmlns:p14="http://schemas.microsoft.com/office/powerpoint/2010/main" val="363683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1920200" indent="0" algn="ctr">
              <a:buNone/>
              <a:defRPr>
                <a:solidFill>
                  <a:schemeClr val="tx1">
                    <a:tint val="75000"/>
                  </a:schemeClr>
                </a:solidFill>
              </a:defRPr>
            </a:lvl2pPr>
            <a:lvl3pPr marL="3840400" indent="0" algn="ctr">
              <a:buNone/>
              <a:defRPr>
                <a:solidFill>
                  <a:schemeClr val="tx1">
                    <a:tint val="75000"/>
                  </a:schemeClr>
                </a:solidFill>
              </a:defRPr>
            </a:lvl3pPr>
            <a:lvl4pPr marL="5760600" indent="0" algn="ctr">
              <a:buNone/>
              <a:defRPr>
                <a:solidFill>
                  <a:schemeClr val="tx1">
                    <a:tint val="75000"/>
                  </a:schemeClr>
                </a:solidFill>
              </a:defRPr>
            </a:lvl4pPr>
            <a:lvl5pPr marL="7680800" indent="0" algn="ctr">
              <a:buNone/>
              <a:defRPr>
                <a:solidFill>
                  <a:schemeClr val="tx1">
                    <a:tint val="75000"/>
                  </a:schemeClr>
                </a:solidFill>
              </a:defRPr>
            </a:lvl5pPr>
            <a:lvl6pPr marL="9601000" indent="0" algn="ctr">
              <a:buNone/>
              <a:defRPr>
                <a:solidFill>
                  <a:schemeClr val="tx1">
                    <a:tint val="75000"/>
                  </a:schemeClr>
                </a:solidFill>
              </a:defRPr>
            </a:lvl6pPr>
            <a:lvl7pPr marL="11521199" indent="0" algn="ctr">
              <a:buNone/>
              <a:defRPr>
                <a:solidFill>
                  <a:schemeClr val="tx1">
                    <a:tint val="75000"/>
                  </a:schemeClr>
                </a:solidFill>
              </a:defRPr>
            </a:lvl7pPr>
            <a:lvl8pPr marL="13441399" indent="0" algn="ctr">
              <a:buNone/>
              <a:defRPr>
                <a:solidFill>
                  <a:schemeClr val="tx1">
                    <a:tint val="75000"/>
                  </a:schemeClr>
                </a:solidFill>
              </a:defRPr>
            </a:lvl8pPr>
            <a:lvl9pPr marL="15361601"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4678643"/>
            <a:ext cx="43525440" cy="7627620"/>
          </a:xfrm>
        </p:spPr>
        <p:txBody>
          <a:bodyPr anchor="t"/>
          <a:lstStyle>
            <a:lvl1pPr algn="l">
              <a:defRPr sz="16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6277597"/>
            <a:ext cx="43525440" cy="8401047"/>
          </a:xfrm>
        </p:spPr>
        <p:txBody>
          <a:bodyPr anchor="b"/>
          <a:lstStyle>
            <a:lvl1pPr marL="0" indent="0">
              <a:buNone/>
              <a:defRPr sz="8488">
                <a:solidFill>
                  <a:schemeClr val="tx1">
                    <a:tint val="75000"/>
                  </a:schemeClr>
                </a:solidFill>
              </a:defRPr>
            </a:lvl1pPr>
            <a:lvl2pPr marL="1920200" indent="0">
              <a:buNone/>
              <a:defRPr sz="7613">
                <a:solidFill>
                  <a:schemeClr val="tx1">
                    <a:tint val="75000"/>
                  </a:schemeClr>
                </a:solidFill>
              </a:defRPr>
            </a:lvl2pPr>
            <a:lvl3pPr marL="3840400" indent="0">
              <a:buNone/>
              <a:defRPr sz="6738">
                <a:solidFill>
                  <a:schemeClr val="tx1">
                    <a:tint val="75000"/>
                  </a:schemeClr>
                </a:solidFill>
              </a:defRPr>
            </a:lvl3pPr>
            <a:lvl4pPr marL="5760600" indent="0">
              <a:buNone/>
              <a:defRPr sz="5863">
                <a:solidFill>
                  <a:schemeClr val="tx1">
                    <a:tint val="75000"/>
                  </a:schemeClr>
                </a:solidFill>
              </a:defRPr>
            </a:lvl4pPr>
            <a:lvl5pPr marL="7680800" indent="0">
              <a:buNone/>
              <a:defRPr sz="5863">
                <a:solidFill>
                  <a:schemeClr val="tx1">
                    <a:tint val="75000"/>
                  </a:schemeClr>
                </a:solidFill>
              </a:defRPr>
            </a:lvl5pPr>
            <a:lvl6pPr marL="9601000" indent="0">
              <a:buNone/>
              <a:defRPr sz="5863">
                <a:solidFill>
                  <a:schemeClr val="tx1">
                    <a:tint val="75000"/>
                  </a:schemeClr>
                </a:solidFill>
              </a:defRPr>
            </a:lvl6pPr>
            <a:lvl7pPr marL="11521199" indent="0">
              <a:buNone/>
              <a:defRPr sz="5863">
                <a:solidFill>
                  <a:schemeClr val="tx1">
                    <a:tint val="75000"/>
                  </a:schemeClr>
                </a:solidFill>
              </a:defRPr>
            </a:lvl7pPr>
            <a:lvl8pPr marL="13441399" indent="0">
              <a:buNone/>
              <a:defRPr sz="5863">
                <a:solidFill>
                  <a:schemeClr val="tx1">
                    <a:tint val="75000"/>
                  </a:schemeClr>
                </a:solidFill>
              </a:defRPr>
            </a:lvl8pPr>
            <a:lvl9pPr marL="15361601" indent="0">
              <a:buNone/>
              <a:defRPr sz="586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4"/>
            <a:ext cx="22616160" cy="25345393"/>
          </a:xfrm>
        </p:spPr>
        <p:txBody>
          <a:bodyPr/>
          <a:lstStyle>
            <a:lvl1pPr>
              <a:defRPr sz="11725"/>
            </a:lvl1pPr>
            <a:lvl2pPr>
              <a:defRPr sz="10063"/>
            </a:lvl2pPr>
            <a:lvl3pPr>
              <a:defRPr sz="8488"/>
            </a:lvl3pPr>
            <a:lvl4pPr>
              <a:defRPr sz="7613"/>
            </a:lvl4pPr>
            <a:lvl5pPr>
              <a:defRPr sz="7613"/>
            </a:lvl5pPr>
            <a:lvl6pPr>
              <a:defRPr sz="7613"/>
            </a:lvl6pPr>
            <a:lvl7pPr>
              <a:defRPr sz="7613"/>
            </a:lvl7pPr>
            <a:lvl8pPr>
              <a:defRPr sz="7613"/>
            </a:lvl8pPr>
            <a:lvl9pPr>
              <a:defRPr sz="76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4"/>
            <a:ext cx="22616160" cy="25345393"/>
          </a:xfrm>
        </p:spPr>
        <p:txBody>
          <a:bodyPr/>
          <a:lstStyle>
            <a:lvl1pPr>
              <a:defRPr sz="11725"/>
            </a:lvl1pPr>
            <a:lvl2pPr>
              <a:defRPr sz="10063"/>
            </a:lvl2pPr>
            <a:lvl3pPr>
              <a:defRPr sz="8488"/>
            </a:lvl3pPr>
            <a:lvl4pPr>
              <a:defRPr sz="7613"/>
            </a:lvl4pPr>
            <a:lvl5pPr>
              <a:defRPr sz="7613"/>
            </a:lvl5pPr>
            <a:lvl6pPr>
              <a:defRPr sz="7613"/>
            </a:lvl6pPr>
            <a:lvl7pPr>
              <a:defRPr sz="7613"/>
            </a:lvl7pPr>
            <a:lvl8pPr>
              <a:defRPr sz="7613"/>
            </a:lvl8pPr>
            <a:lvl9pPr>
              <a:defRPr sz="76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2" y="8596633"/>
            <a:ext cx="22625053" cy="3582667"/>
          </a:xfrm>
        </p:spPr>
        <p:txBody>
          <a:bodyPr anchor="b"/>
          <a:lstStyle>
            <a:lvl1pPr marL="0" indent="0">
              <a:buNone/>
              <a:defRPr sz="10063" b="1"/>
            </a:lvl1pPr>
            <a:lvl2pPr marL="1920200" indent="0">
              <a:buNone/>
              <a:defRPr sz="8488" b="1"/>
            </a:lvl2pPr>
            <a:lvl3pPr marL="3840400" indent="0">
              <a:buNone/>
              <a:defRPr sz="7613" b="1"/>
            </a:lvl3pPr>
            <a:lvl4pPr marL="5760600" indent="0">
              <a:buNone/>
              <a:defRPr sz="6738" b="1"/>
            </a:lvl4pPr>
            <a:lvl5pPr marL="7680800" indent="0">
              <a:buNone/>
              <a:defRPr sz="6738" b="1"/>
            </a:lvl5pPr>
            <a:lvl6pPr marL="9601000" indent="0">
              <a:buNone/>
              <a:defRPr sz="6738" b="1"/>
            </a:lvl6pPr>
            <a:lvl7pPr marL="11521199" indent="0">
              <a:buNone/>
              <a:defRPr sz="6738" b="1"/>
            </a:lvl7pPr>
            <a:lvl8pPr marL="13441399" indent="0">
              <a:buNone/>
              <a:defRPr sz="6738" b="1"/>
            </a:lvl8pPr>
            <a:lvl9pPr marL="15361601" indent="0">
              <a:buNone/>
              <a:defRPr sz="6738" b="1"/>
            </a:lvl9pPr>
          </a:lstStyle>
          <a:p>
            <a:pPr lvl="0"/>
            <a:r>
              <a:rPr lang="en-US" smtClean="0"/>
              <a:t>Click to edit Master text styles</a:t>
            </a:r>
          </a:p>
        </p:txBody>
      </p:sp>
      <p:sp>
        <p:nvSpPr>
          <p:cNvPr id="4" name="Content Placeholder 3"/>
          <p:cNvSpPr>
            <a:spLocks noGrp="1"/>
          </p:cNvSpPr>
          <p:nvPr>
            <p:ph sz="half" idx="2"/>
          </p:nvPr>
        </p:nvSpPr>
        <p:spPr>
          <a:xfrm>
            <a:off x="2560322" y="12179300"/>
            <a:ext cx="22625053" cy="22127213"/>
          </a:xfrm>
        </p:spPr>
        <p:txBody>
          <a:bodyPr/>
          <a:lstStyle>
            <a:lvl1pPr>
              <a:defRPr sz="10063"/>
            </a:lvl1pPr>
            <a:lvl2pPr>
              <a:defRPr sz="8488"/>
            </a:lvl2pPr>
            <a:lvl3pPr>
              <a:defRPr sz="7613"/>
            </a:lvl3pPr>
            <a:lvl4pPr>
              <a:defRPr sz="6738"/>
            </a:lvl4pPr>
            <a:lvl5pPr>
              <a:defRPr sz="6738"/>
            </a:lvl5pPr>
            <a:lvl6pPr>
              <a:defRPr sz="6738"/>
            </a:lvl6pPr>
            <a:lvl7pPr>
              <a:defRPr sz="6738"/>
            </a:lvl7pPr>
            <a:lvl8pPr>
              <a:defRPr sz="6738"/>
            </a:lvl8pPr>
            <a:lvl9pPr>
              <a:defRPr sz="67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0063" b="1"/>
            </a:lvl1pPr>
            <a:lvl2pPr marL="1920200" indent="0">
              <a:buNone/>
              <a:defRPr sz="8488" b="1"/>
            </a:lvl2pPr>
            <a:lvl3pPr marL="3840400" indent="0">
              <a:buNone/>
              <a:defRPr sz="7613" b="1"/>
            </a:lvl3pPr>
            <a:lvl4pPr marL="5760600" indent="0">
              <a:buNone/>
              <a:defRPr sz="6738" b="1"/>
            </a:lvl4pPr>
            <a:lvl5pPr marL="7680800" indent="0">
              <a:buNone/>
              <a:defRPr sz="6738" b="1"/>
            </a:lvl5pPr>
            <a:lvl6pPr marL="9601000" indent="0">
              <a:buNone/>
              <a:defRPr sz="6738" b="1"/>
            </a:lvl6pPr>
            <a:lvl7pPr marL="11521199" indent="0">
              <a:buNone/>
              <a:defRPr sz="6738" b="1"/>
            </a:lvl7pPr>
            <a:lvl8pPr marL="13441399" indent="0">
              <a:buNone/>
              <a:defRPr sz="6738" b="1"/>
            </a:lvl8pPr>
            <a:lvl9pPr marL="15361601" indent="0">
              <a:buNone/>
              <a:defRPr sz="6738"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0063"/>
            </a:lvl1pPr>
            <a:lvl2pPr>
              <a:defRPr sz="8488"/>
            </a:lvl2pPr>
            <a:lvl3pPr>
              <a:defRPr sz="7613"/>
            </a:lvl3pPr>
            <a:lvl4pPr>
              <a:defRPr sz="6738"/>
            </a:lvl4pPr>
            <a:lvl5pPr>
              <a:defRPr sz="6738"/>
            </a:lvl5pPr>
            <a:lvl6pPr>
              <a:defRPr sz="6738"/>
            </a:lvl6pPr>
            <a:lvl7pPr>
              <a:defRPr sz="6738"/>
            </a:lvl7pPr>
            <a:lvl8pPr>
              <a:defRPr sz="6738"/>
            </a:lvl8pPr>
            <a:lvl9pPr>
              <a:defRPr sz="67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8488" b="1"/>
            </a:lvl1pPr>
          </a:lstStyle>
          <a:p>
            <a:r>
              <a:rPr lang="en-US" smtClean="0"/>
              <a:t>Click to edit Master title style</a:t>
            </a:r>
            <a:endParaRPr lang="en-US"/>
          </a:p>
        </p:txBody>
      </p:sp>
      <p:sp>
        <p:nvSpPr>
          <p:cNvPr id="3" name="Content Placeholder 2"/>
          <p:cNvSpPr>
            <a:spLocks noGrp="1"/>
          </p:cNvSpPr>
          <p:nvPr>
            <p:ph idx="1"/>
          </p:nvPr>
        </p:nvSpPr>
        <p:spPr>
          <a:xfrm>
            <a:off x="20020280" y="1529084"/>
            <a:ext cx="28625800" cy="32777433"/>
          </a:xfrm>
        </p:spPr>
        <p:txBody>
          <a:bodyPr/>
          <a:lstStyle>
            <a:lvl1pPr>
              <a:defRPr sz="13475"/>
            </a:lvl1pPr>
            <a:lvl2pPr>
              <a:defRPr sz="11725"/>
            </a:lvl2pPr>
            <a:lvl3pPr>
              <a:defRPr sz="10063"/>
            </a:lvl3pPr>
            <a:lvl4pPr>
              <a:defRPr sz="8488"/>
            </a:lvl4pPr>
            <a:lvl5pPr>
              <a:defRPr sz="8488"/>
            </a:lvl5pPr>
            <a:lvl6pPr>
              <a:defRPr sz="8488"/>
            </a:lvl6pPr>
            <a:lvl7pPr>
              <a:defRPr sz="8488"/>
            </a:lvl7pPr>
            <a:lvl8pPr>
              <a:defRPr sz="8488"/>
            </a:lvl8pPr>
            <a:lvl9pPr>
              <a:defRPr sz="84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036564"/>
            <a:ext cx="16846553" cy="26269953"/>
          </a:xfrm>
        </p:spPr>
        <p:txBody>
          <a:bodyPr/>
          <a:lstStyle>
            <a:lvl1pPr marL="0" indent="0">
              <a:buNone/>
              <a:defRPr sz="5863"/>
            </a:lvl1pPr>
            <a:lvl2pPr marL="1920200" indent="0">
              <a:buNone/>
              <a:defRPr sz="4988"/>
            </a:lvl2pPr>
            <a:lvl3pPr marL="3840400" indent="0">
              <a:buNone/>
              <a:defRPr sz="4200"/>
            </a:lvl3pPr>
            <a:lvl4pPr marL="5760600" indent="0">
              <a:buNone/>
              <a:defRPr sz="3763"/>
            </a:lvl4pPr>
            <a:lvl5pPr marL="7680800" indent="0">
              <a:buNone/>
              <a:defRPr sz="3763"/>
            </a:lvl5pPr>
            <a:lvl6pPr marL="9601000" indent="0">
              <a:buNone/>
              <a:defRPr sz="3763"/>
            </a:lvl6pPr>
            <a:lvl7pPr marL="11521199" indent="0">
              <a:buNone/>
              <a:defRPr sz="3763"/>
            </a:lvl7pPr>
            <a:lvl8pPr marL="13441399" indent="0">
              <a:buNone/>
              <a:defRPr sz="3763"/>
            </a:lvl8pPr>
            <a:lvl9pPr marL="15361601" indent="0">
              <a:buNone/>
              <a:defRPr sz="3763"/>
            </a:lvl9pPr>
          </a:lstStyle>
          <a:p>
            <a:pPr lvl="0"/>
            <a:r>
              <a:rPr lang="en-US" smtClean="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8488" b="1"/>
            </a:lvl1pPr>
          </a:lstStyle>
          <a:p>
            <a:r>
              <a:rPr lang="en-US" smtClean="0"/>
              <a:t>Click to edit Master title style</a:t>
            </a:r>
            <a:endParaRPr lang="en-US"/>
          </a:p>
        </p:txBody>
      </p:sp>
      <p:sp>
        <p:nvSpPr>
          <p:cNvPr id="3" name="Picture Placeholder 2"/>
          <p:cNvSpPr>
            <a:spLocks noGrp="1"/>
          </p:cNvSpPr>
          <p:nvPr>
            <p:ph type="pic" idx="1"/>
          </p:nvPr>
        </p:nvSpPr>
        <p:spPr>
          <a:xfrm>
            <a:off x="10036813" y="5002993"/>
            <a:ext cx="30723840" cy="20948071"/>
          </a:xfrm>
        </p:spPr>
        <p:txBody>
          <a:bodyPr/>
          <a:lstStyle>
            <a:lvl1pPr marL="0" indent="0">
              <a:buNone/>
              <a:defRPr sz="13475"/>
            </a:lvl1pPr>
            <a:lvl2pPr marL="1920200" indent="0">
              <a:buNone/>
              <a:defRPr sz="11725"/>
            </a:lvl2pPr>
            <a:lvl3pPr marL="3840400" indent="0">
              <a:buNone/>
              <a:defRPr sz="10063"/>
            </a:lvl3pPr>
            <a:lvl4pPr marL="5760600" indent="0">
              <a:buNone/>
              <a:defRPr sz="8488"/>
            </a:lvl4pPr>
            <a:lvl5pPr marL="7680800" indent="0">
              <a:buNone/>
              <a:defRPr sz="8488"/>
            </a:lvl5pPr>
            <a:lvl6pPr marL="9601000" indent="0">
              <a:buNone/>
              <a:defRPr sz="8488"/>
            </a:lvl6pPr>
            <a:lvl7pPr marL="11521199" indent="0">
              <a:buNone/>
              <a:defRPr sz="8488"/>
            </a:lvl7pPr>
            <a:lvl8pPr marL="13441399" indent="0">
              <a:buNone/>
              <a:defRPr sz="8488"/>
            </a:lvl8pPr>
            <a:lvl9pPr marL="15361601" indent="0">
              <a:buNone/>
              <a:defRPr sz="8488"/>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5863"/>
            </a:lvl1pPr>
            <a:lvl2pPr marL="1920200" indent="0">
              <a:buNone/>
              <a:defRPr sz="4988"/>
            </a:lvl2pPr>
            <a:lvl3pPr marL="3840400" indent="0">
              <a:buNone/>
              <a:defRPr sz="4200"/>
            </a:lvl3pPr>
            <a:lvl4pPr marL="5760600" indent="0">
              <a:buNone/>
              <a:defRPr sz="3763"/>
            </a:lvl4pPr>
            <a:lvl5pPr marL="7680800" indent="0">
              <a:buNone/>
              <a:defRPr sz="3763"/>
            </a:lvl5pPr>
            <a:lvl6pPr marL="9601000" indent="0">
              <a:buNone/>
              <a:defRPr sz="3763"/>
            </a:lvl6pPr>
            <a:lvl7pPr marL="11521199" indent="0">
              <a:buNone/>
              <a:defRPr sz="3763"/>
            </a:lvl7pPr>
            <a:lvl8pPr marL="13441399" indent="0">
              <a:buNone/>
              <a:defRPr sz="3763"/>
            </a:lvl8pPr>
            <a:lvl9pPr marL="15361601" indent="0">
              <a:buNone/>
              <a:defRPr sz="3763"/>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3415001"/>
            <a:ext cx="46085760" cy="5818910"/>
          </a:xfrm>
          <a:prstGeom prst="rect">
            <a:avLst/>
          </a:prstGeom>
        </p:spPr>
        <p:txBody>
          <a:bodyPr vert="horz" lIns="438903" tIns="219451" rIns="438903" bIns="21945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60320" y="10250170"/>
            <a:ext cx="46085760" cy="2534539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txStyles>
    <p:titleStyle>
      <a:lvl1pPr algn="ctr" defTabSz="1920200" rtl="0" eaLnBrk="1" latinLnBrk="0" hangingPunct="1">
        <a:spcBef>
          <a:spcPct val="0"/>
        </a:spcBef>
        <a:buNone/>
        <a:defRPr sz="18463" b="1" kern="1200">
          <a:solidFill>
            <a:schemeClr val="tx1"/>
          </a:solidFill>
          <a:latin typeface="+mj-lt"/>
          <a:ea typeface="+mj-ea"/>
          <a:cs typeface="+mj-cs"/>
        </a:defRPr>
      </a:lvl1pPr>
    </p:titleStyle>
    <p:bodyStyle>
      <a:lvl1pPr marL="1440150" indent="-1440150" algn="l" defTabSz="1920200" rtl="0" eaLnBrk="1" latinLnBrk="0" hangingPunct="1">
        <a:spcBef>
          <a:spcPct val="20000"/>
        </a:spcBef>
        <a:buFont typeface="Arial"/>
        <a:buChar char="•"/>
        <a:defRPr sz="11725" kern="1200">
          <a:solidFill>
            <a:schemeClr val="tx1"/>
          </a:solidFill>
          <a:latin typeface="+mn-lt"/>
          <a:ea typeface="+mn-ea"/>
          <a:cs typeface="+mn-cs"/>
        </a:defRPr>
      </a:lvl1pPr>
      <a:lvl2pPr marL="3120325" indent="-1200126" algn="l" defTabSz="1920200" rtl="0" eaLnBrk="1" latinLnBrk="0" hangingPunct="1">
        <a:spcBef>
          <a:spcPct val="20000"/>
        </a:spcBef>
        <a:buFont typeface="Arial"/>
        <a:buChar char="–"/>
        <a:defRPr sz="10063" kern="1200">
          <a:solidFill>
            <a:schemeClr val="tx1"/>
          </a:solidFill>
          <a:latin typeface="+mn-lt"/>
          <a:ea typeface="+mn-ea"/>
          <a:cs typeface="+mn-cs"/>
        </a:defRPr>
      </a:lvl2pPr>
      <a:lvl3pPr marL="4800500" indent="-960100" algn="l" defTabSz="1920200" rtl="0" eaLnBrk="1" latinLnBrk="0" hangingPunct="1">
        <a:spcBef>
          <a:spcPct val="20000"/>
        </a:spcBef>
        <a:buFont typeface="Arial"/>
        <a:buChar char="•"/>
        <a:defRPr sz="8488" kern="1200">
          <a:solidFill>
            <a:schemeClr val="tx1"/>
          </a:solidFill>
          <a:latin typeface="+mn-lt"/>
          <a:ea typeface="+mn-ea"/>
          <a:cs typeface="+mn-cs"/>
        </a:defRPr>
      </a:lvl3pPr>
      <a:lvl4pPr marL="6720700" indent="-960100" algn="l" defTabSz="1920200" rtl="0" eaLnBrk="1" latinLnBrk="0" hangingPunct="1">
        <a:spcBef>
          <a:spcPct val="20000"/>
        </a:spcBef>
        <a:buFont typeface="Arial"/>
        <a:buChar char="–"/>
        <a:defRPr sz="7613" kern="1200">
          <a:solidFill>
            <a:schemeClr val="tx1"/>
          </a:solidFill>
          <a:latin typeface="+mn-lt"/>
          <a:ea typeface="+mn-ea"/>
          <a:cs typeface="+mn-cs"/>
        </a:defRPr>
      </a:lvl4pPr>
      <a:lvl5pPr marL="8640900" indent="-960100" algn="l" defTabSz="1920200" rtl="0" eaLnBrk="1" latinLnBrk="0" hangingPunct="1">
        <a:spcBef>
          <a:spcPct val="20000"/>
        </a:spcBef>
        <a:buFont typeface="Arial"/>
        <a:buChar char="»"/>
        <a:defRPr sz="7613" kern="1200">
          <a:solidFill>
            <a:schemeClr val="tx1"/>
          </a:solidFill>
          <a:latin typeface="+mn-lt"/>
          <a:ea typeface="+mn-ea"/>
          <a:cs typeface="+mn-cs"/>
        </a:defRPr>
      </a:lvl5pPr>
      <a:lvl6pPr marL="10561100" indent="-960100" algn="l" defTabSz="1920200" rtl="0" eaLnBrk="1" latinLnBrk="0" hangingPunct="1">
        <a:spcBef>
          <a:spcPct val="20000"/>
        </a:spcBef>
        <a:buFont typeface="Arial"/>
        <a:buChar char="•"/>
        <a:defRPr sz="8488" kern="1200">
          <a:solidFill>
            <a:schemeClr val="tx1"/>
          </a:solidFill>
          <a:latin typeface="+mn-lt"/>
          <a:ea typeface="+mn-ea"/>
          <a:cs typeface="+mn-cs"/>
        </a:defRPr>
      </a:lvl6pPr>
      <a:lvl7pPr marL="12481299" indent="-960100" algn="l" defTabSz="1920200" rtl="0" eaLnBrk="1" latinLnBrk="0" hangingPunct="1">
        <a:spcBef>
          <a:spcPct val="20000"/>
        </a:spcBef>
        <a:buFont typeface="Arial"/>
        <a:buChar char="•"/>
        <a:defRPr sz="8488" kern="1200">
          <a:solidFill>
            <a:schemeClr val="tx1"/>
          </a:solidFill>
          <a:latin typeface="+mn-lt"/>
          <a:ea typeface="+mn-ea"/>
          <a:cs typeface="+mn-cs"/>
        </a:defRPr>
      </a:lvl7pPr>
      <a:lvl8pPr marL="14401501" indent="-960100" algn="l" defTabSz="1920200" rtl="0" eaLnBrk="1" latinLnBrk="0" hangingPunct="1">
        <a:spcBef>
          <a:spcPct val="20000"/>
        </a:spcBef>
        <a:buFont typeface="Arial"/>
        <a:buChar char="•"/>
        <a:defRPr sz="8488" kern="1200">
          <a:solidFill>
            <a:schemeClr val="tx1"/>
          </a:solidFill>
          <a:latin typeface="+mn-lt"/>
          <a:ea typeface="+mn-ea"/>
          <a:cs typeface="+mn-cs"/>
        </a:defRPr>
      </a:lvl8pPr>
      <a:lvl9pPr marL="16321701" indent="-960100" algn="l" defTabSz="1920200" rtl="0" eaLnBrk="1" latinLnBrk="0" hangingPunct="1">
        <a:spcBef>
          <a:spcPct val="20000"/>
        </a:spcBef>
        <a:buFont typeface="Arial"/>
        <a:buChar char="•"/>
        <a:defRPr sz="8488" kern="1200">
          <a:solidFill>
            <a:schemeClr val="tx1"/>
          </a:solidFill>
          <a:latin typeface="+mn-lt"/>
          <a:ea typeface="+mn-ea"/>
          <a:cs typeface="+mn-cs"/>
        </a:defRPr>
      </a:lvl9pPr>
    </p:bodyStyle>
    <p:otherStyle>
      <a:defPPr>
        <a:defRPr lang="en-US"/>
      </a:defPPr>
      <a:lvl1pPr marL="0" algn="l" defTabSz="1920200" rtl="0" eaLnBrk="1" latinLnBrk="0" hangingPunct="1">
        <a:defRPr sz="7613" kern="1200">
          <a:solidFill>
            <a:schemeClr val="tx1"/>
          </a:solidFill>
          <a:latin typeface="+mn-lt"/>
          <a:ea typeface="+mn-ea"/>
          <a:cs typeface="+mn-cs"/>
        </a:defRPr>
      </a:lvl1pPr>
      <a:lvl2pPr marL="1920200" algn="l" defTabSz="1920200" rtl="0" eaLnBrk="1" latinLnBrk="0" hangingPunct="1">
        <a:defRPr sz="7613" kern="1200">
          <a:solidFill>
            <a:schemeClr val="tx1"/>
          </a:solidFill>
          <a:latin typeface="+mn-lt"/>
          <a:ea typeface="+mn-ea"/>
          <a:cs typeface="+mn-cs"/>
        </a:defRPr>
      </a:lvl2pPr>
      <a:lvl3pPr marL="3840400" algn="l" defTabSz="1920200" rtl="0" eaLnBrk="1" latinLnBrk="0" hangingPunct="1">
        <a:defRPr sz="7613" kern="1200">
          <a:solidFill>
            <a:schemeClr val="tx1"/>
          </a:solidFill>
          <a:latin typeface="+mn-lt"/>
          <a:ea typeface="+mn-ea"/>
          <a:cs typeface="+mn-cs"/>
        </a:defRPr>
      </a:lvl3pPr>
      <a:lvl4pPr marL="5760600" algn="l" defTabSz="1920200" rtl="0" eaLnBrk="1" latinLnBrk="0" hangingPunct="1">
        <a:defRPr sz="7613" kern="1200">
          <a:solidFill>
            <a:schemeClr val="tx1"/>
          </a:solidFill>
          <a:latin typeface="+mn-lt"/>
          <a:ea typeface="+mn-ea"/>
          <a:cs typeface="+mn-cs"/>
        </a:defRPr>
      </a:lvl4pPr>
      <a:lvl5pPr marL="7680800" algn="l" defTabSz="1920200" rtl="0" eaLnBrk="1" latinLnBrk="0" hangingPunct="1">
        <a:defRPr sz="7613" kern="1200">
          <a:solidFill>
            <a:schemeClr val="tx1"/>
          </a:solidFill>
          <a:latin typeface="+mn-lt"/>
          <a:ea typeface="+mn-ea"/>
          <a:cs typeface="+mn-cs"/>
        </a:defRPr>
      </a:lvl5pPr>
      <a:lvl6pPr marL="9601000" algn="l" defTabSz="1920200" rtl="0" eaLnBrk="1" latinLnBrk="0" hangingPunct="1">
        <a:defRPr sz="7613" kern="1200">
          <a:solidFill>
            <a:schemeClr val="tx1"/>
          </a:solidFill>
          <a:latin typeface="+mn-lt"/>
          <a:ea typeface="+mn-ea"/>
          <a:cs typeface="+mn-cs"/>
        </a:defRPr>
      </a:lvl6pPr>
      <a:lvl7pPr marL="11521199" algn="l" defTabSz="1920200" rtl="0" eaLnBrk="1" latinLnBrk="0" hangingPunct="1">
        <a:defRPr sz="7613" kern="1200">
          <a:solidFill>
            <a:schemeClr val="tx1"/>
          </a:solidFill>
          <a:latin typeface="+mn-lt"/>
          <a:ea typeface="+mn-ea"/>
          <a:cs typeface="+mn-cs"/>
        </a:defRPr>
      </a:lvl7pPr>
      <a:lvl8pPr marL="13441399" algn="l" defTabSz="1920200" rtl="0" eaLnBrk="1" latinLnBrk="0" hangingPunct="1">
        <a:defRPr sz="7613" kern="1200">
          <a:solidFill>
            <a:schemeClr val="tx1"/>
          </a:solidFill>
          <a:latin typeface="+mn-lt"/>
          <a:ea typeface="+mn-ea"/>
          <a:cs typeface="+mn-cs"/>
        </a:defRPr>
      </a:lvl8pPr>
      <a:lvl9pPr marL="15361601" algn="l" defTabSz="1920200" rtl="0" eaLnBrk="1" latinLnBrk="0" hangingPunct="1">
        <a:defRPr sz="7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206400" cy="38404800"/>
          </a:xfrm>
          <a:prstGeom prst="rect">
            <a:avLst/>
          </a:prstGeom>
        </p:spPr>
      </p:pic>
      <p:sp>
        <p:nvSpPr>
          <p:cNvPr id="4" name="TextBox 3"/>
          <p:cNvSpPr txBox="1"/>
          <p:nvPr/>
        </p:nvSpPr>
        <p:spPr>
          <a:xfrm>
            <a:off x="1559859" y="9884836"/>
            <a:ext cx="48570776" cy="18558927"/>
          </a:xfrm>
          <a:prstGeom prst="rect">
            <a:avLst/>
          </a:prstGeom>
          <a:noFill/>
        </p:spPr>
        <p:txBody>
          <a:bodyPr wrap="square" rtlCol="0">
            <a:spAutoFit/>
          </a:bodyPr>
          <a:lstStyle/>
          <a:p>
            <a:r>
              <a:rPr lang="en-US" sz="60000" dirty="0" smtClean="0">
                <a:solidFill>
                  <a:schemeClr val="bg1"/>
                </a:solidFill>
                <a:latin typeface="Franklin Gothic Medium" panose="020B0603020102020204" pitchFamily="34" charset="0"/>
              </a:rPr>
              <a:t>  CURIOSITY</a:t>
            </a:r>
          </a:p>
          <a:p>
            <a:r>
              <a:rPr lang="en-US" sz="60000" dirty="0">
                <a:solidFill>
                  <a:schemeClr val="bg1"/>
                </a:solidFill>
                <a:latin typeface="Franklin Gothic Medium" panose="020B0603020102020204" pitchFamily="34" charset="0"/>
              </a:rPr>
              <a:t> </a:t>
            </a:r>
            <a:r>
              <a:rPr lang="en-US" sz="60000" dirty="0" smtClean="0">
                <a:solidFill>
                  <a:schemeClr val="bg1"/>
                </a:solidFill>
                <a:latin typeface="Franklin Gothic Medium" panose="020B0603020102020204" pitchFamily="34" charset="0"/>
              </a:rPr>
              <a:t>        PROJECT</a:t>
            </a:r>
            <a:endParaRPr lang="en-US" sz="60000" dirty="0">
              <a:solidFill>
                <a:schemeClr val="bg1"/>
              </a:solidFill>
              <a:latin typeface="Franklin Gothic Medium" panose="020B0603020102020204" pitchFamily="34" charset="0"/>
            </a:endParaRPr>
          </a:p>
        </p:txBody>
      </p:sp>
      <p:sp>
        <p:nvSpPr>
          <p:cNvPr id="5" name="TextBox 4"/>
          <p:cNvSpPr txBox="1"/>
          <p:nvPr/>
        </p:nvSpPr>
        <p:spPr>
          <a:xfrm>
            <a:off x="15279065" y="35097522"/>
            <a:ext cx="20481174" cy="1446550"/>
          </a:xfrm>
          <a:prstGeom prst="rect">
            <a:avLst/>
          </a:prstGeom>
          <a:noFill/>
        </p:spPr>
        <p:txBody>
          <a:bodyPr wrap="square" rtlCol="0">
            <a:spAutoFit/>
          </a:bodyPr>
          <a:lstStyle/>
          <a:p>
            <a:pPr algn="ctr"/>
            <a:r>
              <a:rPr lang="en-US" sz="8800" dirty="0">
                <a:solidFill>
                  <a:schemeClr val="bg1"/>
                </a:solidFill>
                <a:latin typeface="Franklin Gothic Medium" panose="020B0603020102020204" pitchFamily="34" charset="0"/>
              </a:rPr>
              <a:t>Daniel Choi </a:t>
            </a:r>
            <a:r>
              <a:rPr lang="en-US" sz="8800" dirty="0" smtClean="0">
                <a:solidFill>
                  <a:schemeClr val="bg1"/>
                </a:solidFill>
                <a:latin typeface="Franklin Gothic Medium" panose="020B0603020102020204" pitchFamily="34" charset="0"/>
              </a:rPr>
              <a:t>– University Honors Program </a:t>
            </a:r>
            <a:endParaRPr lang="en-US" sz="8800" dirty="0">
              <a:solidFill>
                <a:schemeClr val="bg1"/>
              </a:solidFill>
              <a:latin typeface="Franklin Gothic Medium" panose="020B0603020102020204" pitchFamily="34" charset="0"/>
            </a:endParaRPr>
          </a:p>
        </p:txBody>
      </p:sp>
      <p:pic>
        <p:nvPicPr>
          <p:cNvPr id="7" name="Picture 6" descr="ncstate-brick-4x1-red-rgb.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7226" y="30789036"/>
            <a:ext cx="21084852" cy="3346098"/>
          </a:xfrm>
          <a:prstGeom prst="rect">
            <a:avLst/>
          </a:prstGeom>
        </p:spPr>
      </p:pic>
      <p:sp>
        <p:nvSpPr>
          <p:cNvPr id="9" name="TextBox 8"/>
          <p:cNvSpPr txBox="1"/>
          <p:nvPr/>
        </p:nvSpPr>
        <p:spPr>
          <a:xfrm>
            <a:off x="5816600" y="17986682"/>
            <a:ext cx="39573200" cy="2431435"/>
          </a:xfrm>
          <a:prstGeom prst="rect">
            <a:avLst/>
          </a:prstGeom>
          <a:noFill/>
        </p:spPr>
        <p:txBody>
          <a:bodyPr wrap="square" rtlCol="0" anchor="ctr">
            <a:spAutoFit/>
          </a:bodyPr>
          <a:lstStyle/>
          <a:p>
            <a:pPr algn="ctr"/>
            <a:r>
              <a:rPr lang="en-US" sz="8000" i="1" dirty="0" smtClean="0">
                <a:solidFill>
                  <a:schemeClr val="bg1"/>
                </a:solidFill>
                <a:latin typeface="Baskerville Old Face" panose="02020602080505020303" pitchFamily="18" charset="0"/>
              </a:rPr>
              <a:t>“It was something most people forgot as they  grew into adults.”</a:t>
            </a:r>
          </a:p>
          <a:p>
            <a:pPr algn="ctr"/>
            <a:r>
              <a:rPr lang="en-US" sz="7200" dirty="0" smtClean="0">
                <a:solidFill>
                  <a:schemeClr val="bg1"/>
                </a:solidFill>
                <a:latin typeface="Baskerville Old Face" panose="02020602080505020303" pitchFamily="18" charset="0"/>
              </a:rPr>
              <a:t>– Robert McFarland</a:t>
            </a:r>
            <a:endParaRPr lang="en-US" sz="7200" dirty="0">
              <a:solidFill>
                <a:schemeClr val="bg1"/>
              </a:solidFill>
              <a:latin typeface="Baskerville Old Face" panose="02020602080505020303" pitchFamily="18" charset="0"/>
            </a:endParaRPr>
          </a:p>
        </p:txBody>
      </p:sp>
      <p:sp>
        <p:nvSpPr>
          <p:cNvPr id="13" name="TextBox 12"/>
          <p:cNvSpPr txBox="1"/>
          <p:nvPr/>
        </p:nvSpPr>
        <p:spPr>
          <a:xfrm>
            <a:off x="1990165" y="12317506"/>
            <a:ext cx="3262432" cy="5375417"/>
          </a:xfrm>
          <a:prstGeom prst="rect">
            <a:avLst/>
          </a:prstGeom>
          <a:noFill/>
        </p:spPr>
        <p:txBody>
          <a:bodyPr vert="vert270" wrap="square" rtlCol="0">
            <a:spAutoFit/>
          </a:bodyPr>
          <a:lstStyle/>
          <a:p>
            <a:pPr algn="ctr"/>
            <a:r>
              <a:rPr lang="en-US" sz="20000" dirty="0" smtClean="0">
                <a:solidFill>
                  <a:schemeClr val="bg1"/>
                </a:solidFill>
                <a:latin typeface="Franklin Gothic Medium" panose="020B0603020102020204" pitchFamily="34" charset="0"/>
              </a:rPr>
              <a:t>THE</a:t>
            </a:r>
            <a:endParaRPr lang="en-US" sz="200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321216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a:off x="28782430" y="1562196"/>
            <a:ext cx="18246088" cy="27707895"/>
            <a:chOff x="2835912" y="6675956"/>
            <a:chExt cx="18246088" cy="27707895"/>
          </a:xfrm>
        </p:grpSpPr>
        <p:sp>
          <p:nvSpPr>
            <p:cNvPr id="14" name="TextBox 13"/>
            <p:cNvSpPr txBox="1"/>
            <p:nvPr/>
          </p:nvSpPr>
          <p:spPr>
            <a:xfrm>
              <a:off x="4650734" y="7963902"/>
              <a:ext cx="12773666" cy="2400657"/>
            </a:xfrm>
            <a:prstGeom prst="rect">
              <a:avLst/>
            </a:prstGeom>
            <a:noFill/>
          </p:spPr>
          <p:txBody>
            <a:bodyPr wrap="square" rtlCol="0">
              <a:spAutoFit/>
            </a:bodyPr>
            <a:lstStyle/>
            <a:p>
              <a:r>
                <a:rPr lang="en-US" sz="15000" dirty="0" smtClean="0">
                  <a:latin typeface="Franklin Gothic Medium" panose="020B0603020102020204" pitchFamily="34" charset="0"/>
                </a:rPr>
                <a:t>METHODS</a:t>
              </a:r>
              <a:endParaRPr lang="en-US" sz="15000" dirty="0">
                <a:latin typeface="Franklin Gothic Medium" panose="020B0603020102020204" pitchFamily="34" charset="0"/>
              </a:endParaRPr>
            </a:p>
          </p:txBody>
        </p:sp>
        <p:sp>
          <p:nvSpPr>
            <p:cNvPr id="15" name="TextBox 14"/>
            <p:cNvSpPr txBox="1"/>
            <p:nvPr/>
          </p:nvSpPr>
          <p:spPr>
            <a:xfrm>
              <a:off x="4650734" y="10654278"/>
              <a:ext cx="16431266" cy="23729573"/>
            </a:xfrm>
            <a:prstGeom prst="rect">
              <a:avLst/>
            </a:prstGeom>
            <a:noFill/>
          </p:spPr>
          <p:txBody>
            <a:bodyPr wrap="square" numCol="1" rtlCol="0">
              <a:spAutoFit/>
            </a:bodyPr>
            <a:lstStyle/>
            <a:p>
              <a:r>
                <a:rPr lang="en-US" sz="9600" i="1" dirty="0" smtClean="0">
                  <a:latin typeface="Baskerville Old Face" panose="02020602080505020303" pitchFamily="18" charset="0"/>
                </a:rPr>
                <a:t>A </a:t>
              </a:r>
              <a:r>
                <a:rPr lang="en-US" sz="9600" i="1" dirty="0">
                  <a:latin typeface="Baskerville Old Face" panose="02020602080505020303" pitchFamily="18" charset="0"/>
                </a:rPr>
                <a:t>priori</a:t>
              </a:r>
              <a:r>
                <a:rPr lang="en-US" sz="9600" dirty="0">
                  <a:latin typeface="Baskerville Old Face" panose="02020602080505020303" pitchFamily="18" charset="0"/>
                </a:rPr>
                <a:t> </a:t>
              </a:r>
              <a:r>
                <a:rPr lang="en-US" sz="9600" dirty="0" smtClean="0">
                  <a:latin typeface="Baskerville Old Face" panose="02020602080505020303" pitchFamily="18" charset="0"/>
                </a:rPr>
                <a:t>hypothesis: curiosity </a:t>
              </a:r>
              <a:r>
                <a:rPr lang="en-US" sz="9600" dirty="0">
                  <a:latin typeface="Baskerville Old Face" panose="02020602080505020303" pitchFamily="18" charset="0"/>
                </a:rPr>
                <a:t>and wonder do not have to be lost in adulthood, but can be retained and </a:t>
              </a:r>
              <a:r>
                <a:rPr lang="en-US" sz="9600" dirty="0" smtClean="0">
                  <a:latin typeface="Baskerville Old Face" panose="02020602080505020303" pitchFamily="18" charset="0"/>
                </a:rPr>
                <a:t>nurtured</a:t>
              </a:r>
            </a:p>
            <a:p>
              <a:endParaRPr lang="en-US" sz="9600" dirty="0">
                <a:latin typeface="Baskerville Old Face" panose="02020602080505020303" pitchFamily="18" charset="0"/>
              </a:endParaRPr>
            </a:p>
            <a:p>
              <a:pPr marL="1371600" indent="-1371600">
                <a:buAutoNum type="arabicPeriod"/>
              </a:pPr>
              <a:r>
                <a:rPr lang="en-US" sz="9600" dirty="0" smtClean="0">
                  <a:latin typeface="Baskerville Old Face" panose="02020602080505020303" pitchFamily="18" charset="0"/>
                </a:rPr>
                <a:t>I </a:t>
              </a:r>
              <a:r>
                <a:rPr lang="en-US" sz="9600" dirty="0">
                  <a:latin typeface="Baskerville Old Face" panose="02020602080505020303" pitchFamily="18" charset="0"/>
                </a:rPr>
                <a:t>reviewed scientific and popular </a:t>
              </a:r>
              <a:r>
                <a:rPr lang="en-US" sz="9600" dirty="0" smtClean="0">
                  <a:latin typeface="Baskerville Old Face" panose="02020602080505020303" pitchFamily="18" charset="0"/>
                </a:rPr>
                <a:t>literature.</a:t>
              </a:r>
            </a:p>
            <a:p>
              <a:pPr marL="1371600" indent="-1371600">
                <a:buAutoNum type="arabicPeriod"/>
              </a:pPr>
              <a:endParaRPr lang="en-US" sz="9600" dirty="0">
                <a:latin typeface="Baskerville Old Face" panose="02020602080505020303" pitchFamily="18" charset="0"/>
              </a:endParaRPr>
            </a:p>
            <a:p>
              <a:pPr marL="1371600" indent="-1371600">
                <a:buAutoNum type="arabicPeriod"/>
              </a:pPr>
              <a:r>
                <a:rPr lang="en-US" sz="9600" dirty="0" smtClean="0">
                  <a:latin typeface="Baskerville Old Face" panose="02020602080505020303" pitchFamily="18" charset="0"/>
                </a:rPr>
                <a:t>I interviewed individuals about the role curiosity and wonder have played in their lives.</a:t>
              </a:r>
            </a:p>
            <a:p>
              <a:pPr marL="1371600" indent="-1371600">
                <a:buAutoNum type="arabicPeriod"/>
              </a:pPr>
              <a:endParaRPr lang="en-US" sz="9600" dirty="0">
                <a:latin typeface="Baskerville Old Face" panose="02020602080505020303" pitchFamily="18" charset="0"/>
              </a:endParaRPr>
            </a:p>
            <a:p>
              <a:pPr marL="1371600" indent="-1371600">
                <a:buAutoNum type="arabicPeriod"/>
              </a:pPr>
              <a:r>
                <a:rPr lang="en-US" sz="9600" dirty="0" smtClean="0">
                  <a:latin typeface="Baskerville Old Face" panose="02020602080505020303" pitchFamily="18" charset="0"/>
                </a:rPr>
                <a:t>I collected </a:t>
              </a:r>
              <a:r>
                <a:rPr lang="en-US" sz="9600" dirty="0">
                  <a:latin typeface="Baskerville Old Face" panose="02020602080505020303" pitchFamily="18" charset="0"/>
                </a:rPr>
                <a:t>first person narratives detailing personal experiences of curiosity and wonder.</a:t>
              </a:r>
            </a:p>
          </p:txBody>
        </p:sp>
        <p:sp>
          <p:nvSpPr>
            <p:cNvPr id="16" name="Rectangle 15"/>
            <p:cNvSpPr/>
            <p:nvPr/>
          </p:nvSpPr>
          <p:spPr>
            <a:xfrm>
              <a:off x="2835912" y="6675956"/>
              <a:ext cx="730957" cy="4976549"/>
            </a:xfrm>
            <a:prstGeom prst="rect">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grpSp>
      <p:sp>
        <p:nvSpPr>
          <p:cNvPr id="5" name="TextBox 4"/>
          <p:cNvSpPr txBox="1"/>
          <p:nvPr/>
        </p:nvSpPr>
        <p:spPr>
          <a:xfrm>
            <a:off x="5992705" y="2850142"/>
            <a:ext cx="12773666" cy="2400657"/>
          </a:xfrm>
          <a:prstGeom prst="rect">
            <a:avLst/>
          </a:prstGeom>
          <a:noFill/>
        </p:spPr>
        <p:txBody>
          <a:bodyPr wrap="square" rtlCol="0">
            <a:spAutoFit/>
          </a:bodyPr>
          <a:lstStyle/>
          <a:p>
            <a:r>
              <a:rPr lang="en-US" sz="15000" dirty="0">
                <a:latin typeface="Franklin Gothic Medium" panose="020B0603020102020204" pitchFamily="34" charset="0"/>
              </a:rPr>
              <a:t>BACKGROUND</a:t>
            </a:r>
          </a:p>
        </p:txBody>
      </p:sp>
      <p:sp>
        <p:nvSpPr>
          <p:cNvPr id="4" name="Rectangle 3"/>
          <p:cNvSpPr/>
          <p:nvPr/>
        </p:nvSpPr>
        <p:spPr>
          <a:xfrm>
            <a:off x="4177883" y="1562196"/>
            <a:ext cx="730957" cy="4976549"/>
          </a:xfrm>
          <a:prstGeom prst="rect">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grpSp>
        <p:nvGrpSpPr>
          <p:cNvPr id="101" name="Group 100"/>
          <p:cNvGrpSpPr/>
          <p:nvPr/>
        </p:nvGrpSpPr>
        <p:grpSpPr>
          <a:xfrm>
            <a:off x="3696183" y="26011340"/>
            <a:ext cx="20719400" cy="6517501"/>
            <a:chOff x="2525609" y="26098652"/>
            <a:chExt cx="20719400" cy="6517501"/>
          </a:xfrm>
        </p:grpSpPr>
        <p:sp>
          <p:nvSpPr>
            <p:cNvPr id="61" name="TextBox 60"/>
            <p:cNvSpPr txBox="1"/>
            <p:nvPr/>
          </p:nvSpPr>
          <p:spPr>
            <a:xfrm>
              <a:off x="4400928" y="26098652"/>
              <a:ext cx="16968762" cy="1200329"/>
            </a:xfrm>
            <a:prstGeom prst="rect">
              <a:avLst/>
            </a:prstGeom>
            <a:noFill/>
          </p:spPr>
          <p:txBody>
            <a:bodyPr wrap="square" rtlCol="0">
              <a:spAutoFit/>
            </a:bodyPr>
            <a:lstStyle/>
            <a:p>
              <a:pPr algn="ctr"/>
              <a:r>
                <a:rPr lang="en-US" sz="7200" dirty="0" smtClean="0">
                  <a:latin typeface="Franklin Gothic Medium" panose="020B0603020102020204" pitchFamily="34" charset="0"/>
                </a:rPr>
                <a:t>Approach in Popular Literature</a:t>
              </a:r>
              <a:endParaRPr lang="en-US" sz="7200" dirty="0">
                <a:latin typeface="Franklin Gothic Medium" panose="020B0603020102020204" pitchFamily="34" charset="0"/>
              </a:endParaRPr>
            </a:p>
          </p:txBody>
        </p:sp>
        <p:grpSp>
          <p:nvGrpSpPr>
            <p:cNvPr id="86" name="Group 85"/>
            <p:cNvGrpSpPr/>
            <p:nvPr/>
          </p:nvGrpSpPr>
          <p:grpSpPr>
            <a:xfrm>
              <a:off x="2525609" y="27373048"/>
              <a:ext cx="20719400" cy="5243105"/>
              <a:chOff x="2188727" y="30645636"/>
              <a:chExt cx="20719400" cy="5243105"/>
            </a:xfrm>
          </p:grpSpPr>
          <p:grpSp>
            <p:nvGrpSpPr>
              <p:cNvPr id="81" name="Group 80"/>
              <p:cNvGrpSpPr/>
              <p:nvPr/>
            </p:nvGrpSpPr>
            <p:grpSpPr>
              <a:xfrm>
                <a:off x="2892401" y="30952748"/>
                <a:ext cx="19147304" cy="4703975"/>
                <a:chOff x="2892401" y="30952748"/>
                <a:chExt cx="19147304" cy="4703975"/>
              </a:xfrm>
            </p:grpSpPr>
            <p:grpSp>
              <p:nvGrpSpPr>
                <p:cNvPr id="51" name="Group 50"/>
                <p:cNvGrpSpPr/>
                <p:nvPr/>
              </p:nvGrpSpPr>
              <p:grpSpPr>
                <a:xfrm>
                  <a:off x="6238592" y="31562502"/>
                  <a:ext cx="12208622" cy="3605537"/>
                  <a:chOff x="4379954" y="27470862"/>
                  <a:chExt cx="12208622" cy="3605537"/>
                </a:xfrm>
              </p:grpSpPr>
              <p:sp>
                <p:nvSpPr>
                  <p:cNvPr id="39" name="Freeform 38"/>
                  <p:cNvSpPr/>
                  <p:nvPr/>
                </p:nvSpPr>
                <p:spPr>
                  <a:xfrm>
                    <a:off x="4379955" y="27470862"/>
                    <a:ext cx="12208621" cy="2755679"/>
                  </a:xfrm>
                  <a:custGeom>
                    <a:avLst/>
                    <a:gdLst>
                      <a:gd name="connsiteX0" fmla="*/ 0 w 10919637"/>
                      <a:gd name="connsiteY0" fmla="*/ 0 h 1244020"/>
                      <a:gd name="connsiteX1" fmla="*/ 1095154 w 10919637"/>
                      <a:gd name="connsiteY1" fmla="*/ 10633 h 1244020"/>
                      <a:gd name="connsiteX2" fmla="*/ 1520456 w 10919637"/>
                      <a:gd name="connsiteY2" fmla="*/ 106326 h 1244020"/>
                      <a:gd name="connsiteX3" fmla="*/ 1881963 w 10919637"/>
                      <a:gd name="connsiteY3" fmla="*/ 372140 h 1244020"/>
                      <a:gd name="connsiteX4" fmla="*/ 2360428 w 10919637"/>
                      <a:gd name="connsiteY4" fmla="*/ 1222744 h 1244020"/>
                      <a:gd name="connsiteX5" fmla="*/ 3444949 w 10919637"/>
                      <a:gd name="connsiteY5" fmla="*/ 393405 h 1244020"/>
                      <a:gd name="connsiteX6" fmla="*/ 4391247 w 10919637"/>
                      <a:gd name="connsiteY6" fmla="*/ 1244009 h 1244020"/>
                      <a:gd name="connsiteX7" fmla="*/ 5624623 w 10919637"/>
                      <a:gd name="connsiteY7" fmla="*/ 372140 h 1244020"/>
                      <a:gd name="connsiteX8" fmla="*/ 6464595 w 10919637"/>
                      <a:gd name="connsiteY8" fmla="*/ 967563 h 1244020"/>
                      <a:gd name="connsiteX9" fmla="*/ 7910623 w 10919637"/>
                      <a:gd name="connsiteY9" fmla="*/ 723014 h 1244020"/>
                      <a:gd name="connsiteX10" fmla="*/ 9473609 w 10919637"/>
                      <a:gd name="connsiteY10" fmla="*/ 797442 h 1244020"/>
                      <a:gd name="connsiteX11" fmla="*/ 10919637 w 10919637"/>
                      <a:gd name="connsiteY11" fmla="*/ 808074 h 1244020"/>
                      <a:gd name="connsiteX12" fmla="*/ 10919637 w 10919637"/>
                      <a:gd name="connsiteY12" fmla="*/ 808074 h 1244020"/>
                      <a:gd name="connsiteX13" fmla="*/ 10919637 w 10919637"/>
                      <a:gd name="connsiteY13" fmla="*/ 808074 h 1244020"/>
                      <a:gd name="connsiteX14" fmla="*/ 10919637 w 10919637"/>
                      <a:gd name="connsiteY14" fmla="*/ 808074 h 1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9637" h="1244020">
                        <a:moveTo>
                          <a:pt x="0" y="0"/>
                        </a:moveTo>
                        <a:lnTo>
                          <a:pt x="1095154" y="10633"/>
                        </a:lnTo>
                        <a:cubicBezTo>
                          <a:pt x="1348563" y="28354"/>
                          <a:pt x="1389321" y="46075"/>
                          <a:pt x="1520456" y="106326"/>
                        </a:cubicBezTo>
                        <a:cubicBezTo>
                          <a:pt x="1651591" y="166577"/>
                          <a:pt x="1741968" y="186070"/>
                          <a:pt x="1881963" y="372140"/>
                        </a:cubicBezTo>
                        <a:cubicBezTo>
                          <a:pt x="2021958" y="558210"/>
                          <a:pt x="2099930" y="1219200"/>
                          <a:pt x="2360428" y="1222744"/>
                        </a:cubicBezTo>
                        <a:cubicBezTo>
                          <a:pt x="2620926" y="1226288"/>
                          <a:pt x="3106479" y="389861"/>
                          <a:pt x="3444949" y="393405"/>
                        </a:cubicBezTo>
                        <a:cubicBezTo>
                          <a:pt x="3783419" y="396949"/>
                          <a:pt x="4027968" y="1247553"/>
                          <a:pt x="4391247" y="1244009"/>
                        </a:cubicBezTo>
                        <a:cubicBezTo>
                          <a:pt x="4754526" y="1240465"/>
                          <a:pt x="5279065" y="418214"/>
                          <a:pt x="5624623" y="372140"/>
                        </a:cubicBezTo>
                        <a:cubicBezTo>
                          <a:pt x="5970181" y="326066"/>
                          <a:pt x="6083595" y="909084"/>
                          <a:pt x="6464595" y="967563"/>
                        </a:cubicBezTo>
                        <a:cubicBezTo>
                          <a:pt x="6845595" y="1026042"/>
                          <a:pt x="7409121" y="751367"/>
                          <a:pt x="7910623" y="723014"/>
                        </a:cubicBezTo>
                        <a:lnTo>
                          <a:pt x="9473609" y="797442"/>
                        </a:lnTo>
                        <a:cubicBezTo>
                          <a:pt x="9975111" y="811619"/>
                          <a:pt x="10919637" y="808074"/>
                          <a:pt x="10919637" y="808074"/>
                        </a:cubicBezTo>
                        <a:lnTo>
                          <a:pt x="10919637" y="808074"/>
                        </a:lnTo>
                        <a:lnTo>
                          <a:pt x="10919637" y="808074"/>
                        </a:lnTo>
                        <a:lnTo>
                          <a:pt x="10919637" y="808074"/>
                        </a:lnTo>
                      </a:path>
                    </a:pathLst>
                  </a:custGeom>
                  <a:noFill/>
                  <a:ln w="215900">
                    <a:solidFill>
                      <a:srgbClr val="4CC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flipV="1">
                    <a:off x="4379954" y="28320720"/>
                    <a:ext cx="12208621" cy="2755679"/>
                  </a:xfrm>
                  <a:custGeom>
                    <a:avLst/>
                    <a:gdLst>
                      <a:gd name="connsiteX0" fmla="*/ 0 w 10919637"/>
                      <a:gd name="connsiteY0" fmla="*/ 0 h 1244020"/>
                      <a:gd name="connsiteX1" fmla="*/ 1095154 w 10919637"/>
                      <a:gd name="connsiteY1" fmla="*/ 10633 h 1244020"/>
                      <a:gd name="connsiteX2" fmla="*/ 1520456 w 10919637"/>
                      <a:gd name="connsiteY2" fmla="*/ 106326 h 1244020"/>
                      <a:gd name="connsiteX3" fmla="*/ 1881963 w 10919637"/>
                      <a:gd name="connsiteY3" fmla="*/ 372140 h 1244020"/>
                      <a:gd name="connsiteX4" fmla="*/ 2360428 w 10919637"/>
                      <a:gd name="connsiteY4" fmla="*/ 1222744 h 1244020"/>
                      <a:gd name="connsiteX5" fmla="*/ 3444949 w 10919637"/>
                      <a:gd name="connsiteY5" fmla="*/ 393405 h 1244020"/>
                      <a:gd name="connsiteX6" fmla="*/ 4391247 w 10919637"/>
                      <a:gd name="connsiteY6" fmla="*/ 1244009 h 1244020"/>
                      <a:gd name="connsiteX7" fmla="*/ 5624623 w 10919637"/>
                      <a:gd name="connsiteY7" fmla="*/ 372140 h 1244020"/>
                      <a:gd name="connsiteX8" fmla="*/ 6464595 w 10919637"/>
                      <a:gd name="connsiteY8" fmla="*/ 967563 h 1244020"/>
                      <a:gd name="connsiteX9" fmla="*/ 7910623 w 10919637"/>
                      <a:gd name="connsiteY9" fmla="*/ 723014 h 1244020"/>
                      <a:gd name="connsiteX10" fmla="*/ 9473609 w 10919637"/>
                      <a:gd name="connsiteY10" fmla="*/ 797442 h 1244020"/>
                      <a:gd name="connsiteX11" fmla="*/ 10919637 w 10919637"/>
                      <a:gd name="connsiteY11" fmla="*/ 808074 h 1244020"/>
                      <a:gd name="connsiteX12" fmla="*/ 10919637 w 10919637"/>
                      <a:gd name="connsiteY12" fmla="*/ 808074 h 1244020"/>
                      <a:gd name="connsiteX13" fmla="*/ 10919637 w 10919637"/>
                      <a:gd name="connsiteY13" fmla="*/ 808074 h 1244020"/>
                      <a:gd name="connsiteX14" fmla="*/ 10919637 w 10919637"/>
                      <a:gd name="connsiteY14" fmla="*/ 808074 h 1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9637" h="1244020">
                        <a:moveTo>
                          <a:pt x="0" y="0"/>
                        </a:moveTo>
                        <a:lnTo>
                          <a:pt x="1095154" y="10633"/>
                        </a:lnTo>
                        <a:cubicBezTo>
                          <a:pt x="1348563" y="28354"/>
                          <a:pt x="1389321" y="46075"/>
                          <a:pt x="1520456" y="106326"/>
                        </a:cubicBezTo>
                        <a:cubicBezTo>
                          <a:pt x="1651591" y="166577"/>
                          <a:pt x="1741968" y="186070"/>
                          <a:pt x="1881963" y="372140"/>
                        </a:cubicBezTo>
                        <a:cubicBezTo>
                          <a:pt x="2021958" y="558210"/>
                          <a:pt x="2099930" y="1219200"/>
                          <a:pt x="2360428" y="1222744"/>
                        </a:cubicBezTo>
                        <a:cubicBezTo>
                          <a:pt x="2620926" y="1226288"/>
                          <a:pt x="3106479" y="389861"/>
                          <a:pt x="3444949" y="393405"/>
                        </a:cubicBezTo>
                        <a:cubicBezTo>
                          <a:pt x="3783419" y="396949"/>
                          <a:pt x="4027968" y="1247553"/>
                          <a:pt x="4391247" y="1244009"/>
                        </a:cubicBezTo>
                        <a:cubicBezTo>
                          <a:pt x="4754526" y="1240465"/>
                          <a:pt x="5279065" y="418214"/>
                          <a:pt x="5624623" y="372140"/>
                        </a:cubicBezTo>
                        <a:cubicBezTo>
                          <a:pt x="5970181" y="326066"/>
                          <a:pt x="6083595" y="909084"/>
                          <a:pt x="6464595" y="967563"/>
                        </a:cubicBezTo>
                        <a:cubicBezTo>
                          <a:pt x="6845595" y="1026042"/>
                          <a:pt x="7409121" y="751367"/>
                          <a:pt x="7910623" y="723014"/>
                        </a:cubicBezTo>
                        <a:lnTo>
                          <a:pt x="9473609" y="797442"/>
                        </a:lnTo>
                        <a:cubicBezTo>
                          <a:pt x="9975111" y="811619"/>
                          <a:pt x="10919637" y="808074"/>
                          <a:pt x="10919637" y="808074"/>
                        </a:cubicBezTo>
                        <a:lnTo>
                          <a:pt x="10919637" y="808074"/>
                        </a:lnTo>
                        <a:lnTo>
                          <a:pt x="10919637" y="808074"/>
                        </a:lnTo>
                        <a:lnTo>
                          <a:pt x="10919637" y="808074"/>
                        </a:lnTo>
                      </a:path>
                    </a:pathLst>
                  </a:custGeom>
                  <a:noFill/>
                  <a:ln w="2159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2892401" y="30952748"/>
                  <a:ext cx="4968099" cy="1107996"/>
                </a:xfrm>
                <a:prstGeom prst="rect">
                  <a:avLst/>
                </a:prstGeom>
                <a:noFill/>
              </p:spPr>
              <p:txBody>
                <a:bodyPr wrap="square" rtlCol="0">
                  <a:spAutoFit/>
                </a:bodyPr>
                <a:lstStyle/>
                <a:p>
                  <a:r>
                    <a:rPr lang="en-US" sz="6600" dirty="0" smtClean="0">
                      <a:latin typeface="Baskerville Old Face" panose="02020602080505020303" pitchFamily="18" charset="0"/>
                    </a:rPr>
                    <a:t>Curiosity</a:t>
                  </a:r>
                  <a:endParaRPr lang="en-US" sz="6600" dirty="0">
                    <a:latin typeface="Baskerville Old Face" panose="02020602080505020303" pitchFamily="18" charset="0"/>
                  </a:endParaRPr>
                </a:p>
              </p:txBody>
            </p:sp>
            <p:sp>
              <p:nvSpPr>
                <p:cNvPr id="55" name="TextBox 54"/>
                <p:cNvSpPr txBox="1"/>
                <p:nvPr/>
              </p:nvSpPr>
              <p:spPr>
                <a:xfrm>
                  <a:off x="3084904" y="34548727"/>
                  <a:ext cx="4968099" cy="1107996"/>
                </a:xfrm>
                <a:prstGeom prst="rect">
                  <a:avLst/>
                </a:prstGeom>
                <a:noFill/>
              </p:spPr>
              <p:txBody>
                <a:bodyPr wrap="square" rtlCol="0">
                  <a:spAutoFit/>
                </a:bodyPr>
                <a:lstStyle/>
                <a:p>
                  <a:r>
                    <a:rPr lang="en-US" sz="6600" dirty="0" smtClean="0">
                      <a:latin typeface="Baskerville Old Face" panose="02020602080505020303" pitchFamily="18" charset="0"/>
                    </a:rPr>
                    <a:t>Wonder</a:t>
                  </a:r>
                  <a:endParaRPr lang="en-US" sz="6600" dirty="0">
                    <a:latin typeface="Baskerville Old Face" panose="02020602080505020303" pitchFamily="18" charset="0"/>
                  </a:endParaRPr>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4028" y="30976283"/>
                  <a:ext cx="3185677" cy="4525109"/>
                </a:xfrm>
                <a:prstGeom prst="rect">
                  <a:avLst/>
                </a:prstGeom>
              </p:spPr>
            </p:pic>
          </p:grpSp>
          <p:sp>
            <p:nvSpPr>
              <p:cNvPr id="83" name="Rectangle 82"/>
              <p:cNvSpPr/>
              <p:nvPr/>
            </p:nvSpPr>
            <p:spPr>
              <a:xfrm>
                <a:off x="2188727" y="30645636"/>
                <a:ext cx="20719400" cy="5243105"/>
              </a:xfrm>
              <a:prstGeom prst="rect">
                <a:avLst/>
              </a:prstGeom>
              <a:noFill/>
              <a:ln w="1016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9015894" y="7474967"/>
            <a:ext cx="13336186" cy="6894182"/>
            <a:chOff x="6217216" y="8433205"/>
            <a:chExt cx="13336186" cy="6894182"/>
          </a:xfrm>
        </p:grpSpPr>
        <p:sp>
          <p:nvSpPr>
            <p:cNvPr id="59" name="TextBox 58"/>
            <p:cNvSpPr txBox="1"/>
            <p:nvPr/>
          </p:nvSpPr>
          <p:spPr>
            <a:xfrm>
              <a:off x="6498476" y="8433205"/>
              <a:ext cx="12773666" cy="1200329"/>
            </a:xfrm>
            <a:prstGeom prst="rect">
              <a:avLst/>
            </a:prstGeom>
            <a:noFill/>
          </p:spPr>
          <p:txBody>
            <a:bodyPr wrap="square" rtlCol="0">
              <a:spAutoFit/>
            </a:bodyPr>
            <a:lstStyle/>
            <a:p>
              <a:pPr algn="ctr"/>
              <a:r>
                <a:rPr lang="en-US" sz="7200" dirty="0" smtClean="0">
                  <a:latin typeface="Franklin Gothic Medium" panose="020B0603020102020204" pitchFamily="34" charset="0"/>
                </a:rPr>
                <a:t>Curiosity vs. Wonder</a:t>
              </a:r>
              <a:endParaRPr lang="en-US" sz="7200" dirty="0">
                <a:latin typeface="Franklin Gothic Medium" panose="020B0603020102020204" pitchFamily="34" charset="0"/>
              </a:endParaRPr>
            </a:p>
          </p:txBody>
        </p:sp>
        <p:grpSp>
          <p:nvGrpSpPr>
            <p:cNvPr id="98" name="Group 97"/>
            <p:cNvGrpSpPr/>
            <p:nvPr/>
          </p:nvGrpSpPr>
          <p:grpSpPr>
            <a:xfrm>
              <a:off x="6217216" y="9732912"/>
              <a:ext cx="13336186" cy="5594475"/>
              <a:chOff x="6238593" y="9684786"/>
              <a:chExt cx="13336186" cy="5594475"/>
            </a:xfrm>
          </p:grpSpPr>
          <p:grpSp>
            <p:nvGrpSpPr>
              <p:cNvPr id="50" name="Group 49"/>
              <p:cNvGrpSpPr/>
              <p:nvPr/>
            </p:nvGrpSpPr>
            <p:grpSpPr>
              <a:xfrm>
                <a:off x="6643964" y="9889489"/>
                <a:ext cx="12525445" cy="5185068"/>
                <a:chOff x="6877617" y="13797351"/>
                <a:chExt cx="12525445" cy="5185068"/>
              </a:xfrm>
            </p:grpSpPr>
            <p:sp>
              <p:nvSpPr>
                <p:cNvPr id="18" name="TextBox 17"/>
                <p:cNvSpPr txBox="1"/>
                <p:nvPr/>
              </p:nvSpPr>
              <p:spPr>
                <a:xfrm>
                  <a:off x="6877617" y="13797351"/>
                  <a:ext cx="3577565" cy="1107996"/>
                </a:xfrm>
                <a:prstGeom prst="rect">
                  <a:avLst/>
                </a:prstGeom>
                <a:noFill/>
              </p:spPr>
              <p:txBody>
                <a:bodyPr wrap="square" rtlCol="0">
                  <a:spAutoFit/>
                </a:bodyPr>
                <a:lstStyle/>
                <a:p>
                  <a:r>
                    <a:rPr lang="en-US" sz="6600" dirty="0" smtClean="0">
                      <a:latin typeface="Baskerville Old Face" panose="02020602080505020303" pitchFamily="18" charset="0"/>
                    </a:rPr>
                    <a:t>Curiosity</a:t>
                  </a:r>
                  <a:endParaRPr lang="en-US" sz="6600" dirty="0">
                    <a:latin typeface="Baskerville Old Face" panose="02020602080505020303" pitchFamily="18" charset="0"/>
                  </a:endParaRPr>
                </a:p>
              </p:txBody>
            </p:sp>
            <p:grpSp>
              <p:nvGrpSpPr>
                <p:cNvPr id="27" name="Group 26"/>
                <p:cNvGrpSpPr/>
                <p:nvPr/>
              </p:nvGrpSpPr>
              <p:grpSpPr>
                <a:xfrm>
                  <a:off x="8666400" y="14753636"/>
                  <a:ext cx="9241163" cy="3077164"/>
                  <a:chOff x="8666400" y="14305764"/>
                  <a:chExt cx="9241163" cy="3077164"/>
                </a:xfrm>
              </p:grpSpPr>
              <p:cxnSp>
                <p:nvCxnSpPr>
                  <p:cNvPr id="11" name="Straight Arrow Connector 10"/>
                  <p:cNvCxnSpPr/>
                  <p:nvPr/>
                </p:nvCxnSpPr>
                <p:spPr>
                  <a:xfrm flipV="1">
                    <a:off x="8666400" y="14818707"/>
                    <a:ext cx="9241163" cy="2"/>
                  </a:xfrm>
                  <a:prstGeom prst="straightConnector1">
                    <a:avLst/>
                  </a:prstGeom>
                  <a:ln w="215900">
                    <a:solidFill>
                      <a:schemeClr val="tx1"/>
                    </a:solidFill>
                    <a:round/>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3286982" y="14942296"/>
                    <a:ext cx="1" cy="2440632"/>
                  </a:xfrm>
                  <a:prstGeom prst="straightConnector1">
                    <a:avLst/>
                  </a:prstGeom>
                  <a:ln w="2159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12774745" y="14305764"/>
                    <a:ext cx="1024473" cy="102588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a:p>
                </p:txBody>
              </p:sp>
            </p:grpSp>
            <p:sp>
              <p:nvSpPr>
                <p:cNvPr id="28" name="TextBox 27"/>
                <p:cNvSpPr txBox="1"/>
                <p:nvPr/>
              </p:nvSpPr>
              <p:spPr>
                <a:xfrm>
                  <a:off x="15894594" y="13797351"/>
                  <a:ext cx="3508468" cy="1107996"/>
                </a:xfrm>
                <a:prstGeom prst="rect">
                  <a:avLst/>
                </a:prstGeom>
                <a:noFill/>
              </p:spPr>
              <p:txBody>
                <a:bodyPr wrap="square" rtlCol="0">
                  <a:spAutoFit/>
                </a:bodyPr>
                <a:lstStyle/>
                <a:p>
                  <a:r>
                    <a:rPr lang="en-US" sz="6600" dirty="0" smtClean="0">
                      <a:latin typeface="Baskerville Old Face" panose="02020602080505020303" pitchFamily="18" charset="0"/>
                    </a:rPr>
                    <a:t>Wonder</a:t>
                  </a:r>
                  <a:endParaRPr lang="en-US" sz="6600" dirty="0">
                    <a:latin typeface="Baskerville Old Face" panose="02020602080505020303" pitchFamily="18" charset="0"/>
                  </a:endParaRPr>
                </a:p>
              </p:txBody>
            </p:sp>
            <p:sp>
              <p:nvSpPr>
                <p:cNvPr id="30" name="TextBox 29"/>
                <p:cNvSpPr txBox="1"/>
                <p:nvPr/>
              </p:nvSpPr>
              <p:spPr>
                <a:xfrm>
                  <a:off x="9734666" y="17874423"/>
                  <a:ext cx="7104630" cy="1107996"/>
                </a:xfrm>
                <a:prstGeom prst="rect">
                  <a:avLst/>
                </a:prstGeom>
                <a:noFill/>
              </p:spPr>
              <p:txBody>
                <a:bodyPr wrap="square" rtlCol="0">
                  <a:spAutoFit/>
                </a:bodyPr>
                <a:lstStyle/>
                <a:p>
                  <a:pPr algn="ctr"/>
                  <a:r>
                    <a:rPr lang="en-US" sz="6600" dirty="0" smtClean="0">
                      <a:latin typeface="Baskerville Old Face" panose="02020602080505020303" pitchFamily="18" charset="0"/>
                    </a:rPr>
                    <a:t>Event of Experience</a:t>
                  </a:r>
                  <a:endParaRPr lang="en-US" sz="6600" dirty="0">
                    <a:latin typeface="Baskerville Old Face" panose="02020602080505020303" pitchFamily="18" charset="0"/>
                  </a:endParaRPr>
                </a:p>
              </p:txBody>
            </p:sp>
          </p:grpSp>
          <p:sp>
            <p:nvSpPr>
              <p:cNvPr id="84" name="Rectangle 83"/>
              <p:cNvSpPr/>
              <p:nvPr/>
            </p:nvSpPr>
            <p:spPr>
              <a:xfrm>
                <a:off x="6238593" y="9684786"/>
                <a:ext cx="13336186" cy="5594475"/>
              </a:xfrm>
              <a:prstGeom prst="rect">
                <a:avLst/>
              </a:prstGeom>
              <a:noFill/>
              <a:ln w="1016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a:off x="457462" y="16300812"/>
            <a:ext cx="16968762" cy="7754819"/>
            <a:chOff x="4400928" y="16669921"/>
            <a:chExt cx="16968762" cy="7754819"/>
          </a:xfrm>
        </p:grpSpPr>
        <p:sp>
          <p:nvSpPr>
            <p:cNvPr id="60" name="TextBox 59"/>
            <p:cNvSpPr txBox="1"/>
            <p:nvPr/>
          </p:nvSpPr>
          <p:spPr>
            <a:xfrm>
              <a:off x="4400928" y="16669921"/>
              <a:ext cx="16968762" cy="1200329"/>
            </a:xfrm>
            <a:prstGeom prst="rect">
              <a:avLst/>
            </a:prstGeom>
            <a:noFill/>
          </p:spPr>
          <p:txBody>
            <a:bodyPr wrap="square" rtlCol="0">
              <a:spAutoFit/>
            </a:bodyPr>
            <a:lstStyle/>
            <a:p>
              <a:pPr algn="ctr"/>
              <a:r>
                <a:rPr lang="en-US" sz="7200" dirty="0" smtClean="0">
                  <a:latin typeface="Franklin Gothic Medium" panose="020B0603020102020204" pitchFamily="34" charset="0"/>
                </a:rPr>
                <a:t>Approach in Primary Research</a:t>
              </a:r>
              <a:endParaRPr lang="en-US" sz="7200" dirty="0">
                <a:latin typeface="Franklin Gothic Medium" panose="020B0603020102020204" pitchFamily="34" charset="0"/>
              </a:endParaRPr>
            </a:p>
          </p:txBody>
        </p:sp>
        <p:grpSp>
          <p:nvGrpSpPr>
            <p:cNvPr id="97" name="Group 96"/>
            <p:cNvGrpSpPr/>
            <p:nvPr/>
          </p:nvGrpSpPr>
          <p:grpSpPr>
            <a:xfrm>
              <a:off x="5573023" y="17929531"/>
              <a:ext cx="14624573" cy="6495209"/>
              <a:chOff x="6953511" y="20095214"/>
              <a:chExt cx="14624573" cy="6495209"/>
            </a:xfrm>
          </p:grpSpPr>
          <p:grpSp>
            <p:nvGrpSpPr>
              <p:cNvPr id="82" name="Group 81"/>
              <p:cNvGrpSpPr/>
              <p:nvPr/>
            </p:nvGrpSpPr>
            <p:grpSpPr>
              <a:xfrm>
                <a:off x="7323542" y="20517711"/>
                <a:ext cx="13579710" cy="5730423"/>
                <a:chOff x="5483444" y="20478568"/>
                <a:chExt cx="13579710" cy="5730423"/>
              </a:xfrm>
            </p:grpSpPr>
            <p:grpSp>
              <p:nvGrpSpPr>
                <p:cNvPr id="62" name="Group 61"/>
                <p:cNvGrpSpPr/>
                <p:nvPr/>
              </p:nvGrpSpPr>
              <p:grpSpPr>
                <a:xfrm>
                  <a:off x="5483444" y="22103185"/>
                  <a:ext cx="9500356" cy="2080306"/>
                  <a:chOff x="4180042" y="22103185"/>
                  <a:chExt cx="9500356" cy="2080306"/>
                </a:xfrm>
              </p:grpSpPr>
              <p:cxnSp>
                <p:nvCxnSpPr>
                  <p:cNvPr id="37" name="Straight Connector 36"/>
                  <p:cNvCxnSpPr/>
                  <p:nvPr/>
                </p:nvCxnSpPr>
                <p:spPr>
                  <a:xfrm>
                    <a:off x="8277439" y="22103185"/>
                    <a:ext cx="0" cy="2080306"/>
                  </a:xfrm>
                  <a:prstGeom prst="line">
                    <a:avLst/>
                  </a:prstGeom>
                  <a:ln w="2159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4180042" y="22589340"/>
                    <a:ext cx="9500356" cy="1107996"/>
                    <a:chOff x="8242851" y="16407175"/>
                    <a:chExt cx="9500356" cy="1107996"/>
                  </a:xfrm>
                </p:grpSpPr>
                <p:sp>
                  <p:nvSpPr>
                    <p:cNvPr id="45" name="TextBox 44"/>
                    <p:cNvSpPr txBox="1"/>
                    <p:nvPr/>
                  </p:nvSpPr>
                  <p:spPr>
                    <a:xfrm>
                      <a:off x="8242851" y="16407175"/>
                      <a:ext cx="3662538" cy="1107996"/>
                    </a:xfrm>
                    <a:prstGeom prst="rect">
                      <a:avLst/>
                    </a:prstGeom>
                    <a:noFill/>
                  </p:spPr>
                  <p:txBody>
                    <a:bodyPr wrap="square" rtlCol="0">
                      <a:spAutoFit/>
                    </a:bodyPr>
                    <a:lstStyle/>
                    <a:p>
                      <a:pPr algn="ctr"/>
                      <a:r>
                        <a:rPr lang="en-US" sz="6600" dirty="0" smtClean="0">
                          <a:latin typeface="Baskerville Old Face" panose="02020602080505020303" pitchFamily="18" charset="0"/>
                        </a:rPr>
                        <a:t>Curiosity</a:t>
                      </a:r>
                      <a:endParaRPr lang="en-US" sz="6600" dirty="0">
                        <a:latin typeface="Baskerville Old Face" panose="02020602080505020303" pitchFamily="18" charset="0"/>
                      </a:endParaRPr>
                    </a:p>
                  </p:txBody>
                </p:sp>
                <p:sp>
                  <p:nvSpPr>
                    <p:cNvPr id="46" name="TextBox 45"/>
                    <p:cNvSpPr txBox="1"/>
                    <p:nvPr/>
                  </p:nvSpPr>
                  <p:spPr>
                    <a:xfrm>
                      <a:off x="12775108" y="16407175"/>
                      <a:ext cx="4968099" cy="1107996"/>
                    </a:xfrm>
                    <a:prstGeom prst="rect">
                      <a:avLst/>
                    </a:prstGeom>
                    <a:noFill/>
                  </p:spPr>
                  <p:txBody>
                    <a:bodyPr wrap="square" rtlCol="0">
                      <a:spAutoFit/>
                    </a:bodyPr>
                    <a:lstStyle/>
                    <a:p>
                      <a:pPr algn="ctr"/>
                      <a:r>
                        <a:rPr lang="en-US" sz="6600" dirty="0" smtClean="0">
                          <a:latin typeface="Baskerville Old Face" panose="02020602080505020303" pitchFamily="18" charset="0"/>
                        </a:rPr>
                        <a:t>Wonder</a:t>
                      </a:r>
                      <a:endParaRPr lang="en-US" sz="6600" dirty="0">
                        <a:latin typeface="Baskerville Old Face" panose="02020602080505020303" pitchFamily="18" charset="0"/>
                      </a:endParaRPr>
                    </a:p>
                  </p:txBody>
                </p:sp>
              </p:grpSp>
            </p:gr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6325" y="21345615"/>
                  <a:ext cx="3046829" cy="3787950"/>
                </a:xfrm>
                <a:prstGeom prst="rect">
                  <a:avLst/>
                </a:prstGeom>
              </p:spPr>
            </p:pic>
            <p:sp>
              <p:nvSpPr>
                <p:cNvPr id="71" name="Freeform 70"/>
                <p:cNvSpPr/>
                <p:nvPr/>
              </p:nvSpPr>
              <p:spPr>
                <a:xfrm>
                  <a:off x="6737684" y="20478568"/>
                  <a:ext cx="9192127" cy="1852043"/>
                </a:xfrm>
                <a:custGeom>
                  <a:avLst/>
                  <a:gdLst>
                    <a:gd name="connsiteX0" fmla="*/ 0 w 9192127"/>
                    <a:gd name="connsiteY0" fmla="*/ 1852043 h 1852043"/>
                    <a:gd name="connsiteX1" fmla="*/ 5149516 w 9192127"/>
                    <a:gd name="connsiteY1" fmla="*/ 23243 h 1852043"/>
                    <a:gd name="connsiteX2" fmla="*/ 9192127 w 9192127"/>
                    <a:gd name="connsiteY2" fmla="*/ 985769 h 1852043"/>
                  </a:gdLst>
                  <a:ahLst/>
                  <a:cxnLst>
                    <a:cxn ang="0">
                      <a:pos x="connsiteX0" y="connsiteY0"/>
                    </a:cxn>
                    <a:cxn ang="0">
                      <a:pos x="connsiteX1" y="connsiteY1"/>
                    </a:cxn>
                    <a:cxn ang="0">
                      <a:pos x="connsiteX2" y="connsiteY2"/>
                    </a:cxn>
                  </a:cxnLst>
                  <a:rect l="l" t="t" r="r" b="b"/>
                  <a:pathLst>
                    <a:path w="9192127" h="1852043">
                      <a:moveTo>
                        <a:pt x="0" y="1852043"/>
                      </a:moveTo>
                      <a:cubicBezTo>
                        <a:pt x="1808747" y="1009832"/>
                        <a:pt x="3617495" y="167622"/>
                        <a:pt x="5149516" y="23243"/>
                      </a:cubicBezTo>
                      <a:cubicBezTo>
                        <a:pt x="6681537" y="-121136"/>
                        <a:pt x="7936832" y="432316"/>
                        <a:pt x="9192127" y="985769"/>
                      </a:cubicBezTo>
                    </a:path>
                  </a:pathLst>
                </a:custGeom>
                <a:noFill/>
                <a:ln w="101600">
                  <a:solidFill>
                    <a:srgbClr val="FF0000"/>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Freeform 75"/>
                <p:cNvSpPr/>
                <p:nvPr/>
              </p:nvSpPr>
              <p:spPr>
                <a:xfrm>
                  <a:off x="12272211" y="24111284"/>
                  <a:ext cx="3946357" cy="2097707"/>
                </a:xfrm>
                <a:custGeom>
                  <a:avLst/>
                  <a:gdLst>
                    <a:gd name="connsiteX0" fmla="*/ 0 w 3946357"/>
                    <a:gd name="connsiteY0" fmla="*/ 0 h 2097707"/>
                    <a:gd name="connsiteX1" fmla="*/ 1876926 w 3946357"/>
                    <a:gd name="connsiteY1" fmla="*/ 2069432 h 2097707"/>
                    <a:gd name="connsiteX2" fmla="*/ 3946357 w 3946357"/>
                    <a:gd name="connsiteY2" fmla="*/ 1010653 h 2097707"/>
                  </a:gdLst>
                  <a:ahLst/>
                  <a:cxnLst>
                    <a:cxn ang="0">
                      <a:pos x="connsiteX0" y="connsiteY0"/>
                    </a:cxn>
                    <a:cxn ang="0">
                      <a:pos x="connsiteX1" y="connsiteY1"/>
                    </a:cxn>
                    <a:cxn ang="0">
                      <a:pos x="connsiteX2" y="connsiteY2"/>
                    </a:cxn>
                  </a:cxnLst>
                  <a:rect l="l" t="t" r="r" b="b"/>
                  <a:pathLst>
                    <a:path w="3946357" h="2097707">
                      <a:moveTo>
                        <a:pt x="0" y="0"/>
                      </a:moveTo>
                      <a:cubicBezTo>
                        <a:pt x="609600" y="950495"/>
                        <a:pt x="1219200" y="1900990"/>
                        <a:pt x="1876926" y="2069432"/>
                      </a:cubicBezTo>
                      <a:cubicBezTo>
                        <a:pt x="2534652" y="2237874"/>
                        <a:pt x="3240504" y="1624263"/>
                        <a:pt x="3946357" y="1010653"/>
                      </a:cubicBezTo>
                    </a:path>
                  </a:pathLst>
                </a:custGeom>
                <a:noFill/>
                <a:ln w="101600">
                  <a:solidFill>
                    <a:srgbClr val="FF0000"/>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Rectangle 84"/>
              <p:cNvSpPr/>
              <p:nvPr/>
            </p:nvSpPr>
            <p:spPr>
              <a:xfrm>
                <a:off x="6953511" y="20095214"/>
                <a:ext cx="14624573" cy="6495209"/>
              </a:xfrm>
              <a:prstGeom prst="rect">
                <a:avLst/>
              </a:prstGeom>
              <a:noFill/>
              <a:ln w="1016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759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33"/>
          <p:cNvSpPr/>
          <p:nvPr/>
        </p:nvSpPr>
        <p:spPr>
          <a:xfrm>
            <a:off x="5740400" y="5994400"/>
            <a:ext cx="51968400" cy="27621752"/>
          </a:xfrm>
          <a:custGeom>
            <a:avLst/>
            <a:gdLst>
              <a:gd name="connsiteX0" fmla="*/ 0 w 51968400"/>
              <a:gd name="connsiteY0" fmla="*/ 0 h 27621752"/>
              <a:gd name="connsiteX1" fmla="*/ 8686800 w 51968400"/>
              <a:gd name="connsiteY1" fmla="*/ 3098800 h 27621752"/>
              <a:gd name="connsiteX2" fmla="*/ 24841200 w 51968400"/>
              <a:gd name="connsiteY2" fmla="*/ 3708400 h 27621752"/>
              <a:gd name="connsiteX3" fmla="*/ 27432000 w 51968400"/>
              <a:gd name="connsiteY3" fmla="*/ 12242800 h 27621752"/>
              <a:gd name="connsiteX4" fmla="*/ 16306800 w 51968400"/>
              <a:gd name="connsiteY4" fmla="*/ 17526000 h 27621752"/>
              <a:gd name="connsiteX5" fmla="*/ 22606000 w 51968400"/>
              <a:gd name="connsiteY5" fmla="*/ 27482800 h 27621752"/>
              <a:gd name="connsiteX6" fmla="*/ 31851600 w 51968400"/>
              <a:gd name="connsiteY6" fmla="*/ 23317200 h 27621752"/>
              <a:gd name="connsiteX7" fmla="*/ 49326800 w 51968400"/>
              <a:gd name="connsiteY7" fmla="*/ 22809200 h 27621752"/>
              <a:gd name="connsiteX8" fmla="*/ 51968400 w 51968400"/>
              <a:gd name="connsiteY8" fmla="*/ 22758400 h 2762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8400" h="27621752">
                <a:moveTo>
                  <a:pt x="0" y="0"/>
                </a:moveTo>
                <a:cubicBezTo>
                  <a:pt x="2273300" y="1240366"/>
                  <a:pt x="4546600" y="2480733"/>
                  <a:pt x="8686800" y="3098800"/>
                </a:cubicBezTo>
                <a:cubicBezTo>
                  <a:pt x="12827000" y="3716867"/>
                  <a:pt x="21717000" y="2184400"/>
                  <a:pt x="24841200" y="3708400"/>
                </a:cubicBezTo>
                <a:cubicBezTo>
                  <a:pt x="27965400" y="5232400"/>
                  <a:pt x="28854400" y="9939867"/>
                  <a:pt x="27432000" y="12242800"/>
                </a:cubicBezTo>
                <a:cubicBezTo>
                  <a:pt x="26009600" y="14545733"/>
                  <a:pt x="17111133" y="14986000"/>
                  <a:pt x="16306800" y="17526000"/>
                </a:cubicBezTo>
                <a:cubicBezTo>
                  <a:pt x="15502467" y="20066000"/>
                  <a:pt x="20015200" y="26517600"/>
                  <a:pt x="22606000" y="27482800"/>
                </a:cubicBezTo>
                <a:cubicBezTo>
                  <a:pt x="25196800" y="28448000"/>
                  <a:pt x="27398133" y="24096133"/>
                  <a:pt x="31851600" y="23317200"/>
                </a:cubicBezTo>
                <a:cubicBezTo>
                  <a:pt x="36305067" y="22538267"/>
                  <a:pt x="49326800" y="22809200"/>
                  <a:pt x="49326800" y="22809200"/>
                </a:cubicBezTo>
                <a:lnTo>
                  <a:pt x="51968400" y="22758400"/>
                </a:lnTo>
              </a:path>
            </a:pathLst>
          </a:custGeom>
          <a:noFill/>
          <a:ln w="889000">
            <a:solidFill>
              <a:srgbClr val="4CC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96163" y="1016000"/>
            <a:ext cx="9923073" cy="9923797"/>
          </a:xfrm>
          <a:prstGeom prst="ellipse">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grpSp>
        <p:nvGrpSpPr>
          <p:cNvPr id="6" name="Group 5"/>
          <p:cNvGrpSpPr/>
          <p:nvPr/>
        </p:nvGrpSpPr>
        <p:grpSpPr>
          <a:xfrm>
            <a:off x="31066869" y="16593485"/>
            <a:ext cx="14454045" cy="7556795"/>
            <a:chOff x="21066656" y="15456592"/>
            <a:chExt cx="9603171" cy="502068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459" r="12459"/>
            <a:stretch/>
          </p:blipFill>
          <p:spPr>
            <a:xfrm>
              <a:off x="21066656" y="15456592"/>
              <a:ext cx="2743200" cy="2743200"/>
            </a:xfrm>
            <a:prstGeom prst="ellipse">
              <a:avLst/>
            </a:prstGeom>
            <a:effectLst>
              <a:outerShdw blurRad="50800" dist="38100" dir="2700000" algn="tl" rotWithShape="0">
                <a:prstClr val="black">
                  <a:alpha val="40000"/>
                </a:prstClr>
              </a:outerShdw>
            </a:effectLst>
          </p:spPr>
        </p:pic>
        <p:sp>
          <p:nvSpPr>
            <p:cNvPr id="8" name="TextBox 7"/>
            <p:cNvSpPr txBox="1"/>
            <p:nvPr/>
          </p:nvSpPr>
          <p:spPr>
            <a:xfrm>
              <a:off x="24016150" y="17164625"/>
              <a:ext cx="6653677" cy="3312653"/>
            </a:xfrm>
            <a:prstGeom prst="rect">
              <a:avLst/>
            </a:prstGeom>
            <a:noFill/>
          </p:spPr>
          <p:txBody>
            <a:bodyPr wrap="square" rtlCol="0">
              <a:spAutoFit/>
            </a:bodyPr>
            <a:lstStyle/>
            <a:p>
              <a:pPr lvl="0" algn="ctr"/>
              <a:r>
                <a:rPr lang="en-US" sz="6600" dirty="0">
                  <a:solidFill>
                    <a:srgbClr val="1A1718"/>
                  </a:solidFill>
                  <a:latin typeface="Baskerville Old Face" panose="02020602080505020303" pitchFamily="18" charset="0"/>
                </a:rPr>
                <a:t>“We have exposure to glorious beauty even in the most ordinary settings, and I think that’s magnificent.”</a:t>
              </a:r>
            </a:p>
            <a:p>
              <a:pPr lvl="0" algn="ctr"/>
              <a:r>
                <a:rPr lang="en-US" sz="5400" i="1" dirty="0">
                  <a:solidFill>
                    <a:srgbClr val="1A1718"/>
                  </a:solidFill>
                  <a:latin typeface="Baskerville Old Face" panose="02020602080505020303" pitchFamily="18" charset="0"/>
                </a:rPr>
                <a:t>- Katie, Campaign Marketer</a:t>
              </a:r>
            </a:p>
          </p:txBody>
        </p:sp>
      </p:grpSp>
      <p:grpSp>
        <p:nvGrpSpPr>
          <p:cNvPr id="9" name="Group 8"/>
          <p:cNvGrpSpPr/>
          <p:nvPr/>
        </p:nvGrpSpPr>
        <p:grpSpPr>
          <a:xfrm>
            <a:off x="12357985" y="2433878"/>
            <a:ext cx="12451945" cy="8408879"/>
            <a:chOff x="13812290" y="11555770"/>
            <a:chExt cx="8272990" cy="558680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13812290" y="14399373"/>
              <a:ext cx="2743200" cy="2743200"/>
            </a:xfrm>
            <a:prstGeom prst="ellipse">
              <a:avLst/>
            </a:prstGeom>
            <a:effectLst>
              <a:outerShdw blurRad="50800" dist="38100" dir="2700000" algn="tl" rotWithShape="0">
                <a:prstClr val="black">
                  <a:alpha val="40000"/>
                </a:prstClr>
              </a:outerShdw>
            </a:effectLst>
          </p:spPr>
        </p:pic>
        <p:sp>
          <p:nvSpPr>
            <p:cNvPr id="11" name="TextBox 10"/>
            <p:cNvSpPr txBox="1"/>
            <p:nvPr/>
          </p:nvSpPr>
          <p:spPr>
            <a:xfrm>
              <a:off x="15391770" y="11555770"/>
              <a:ext cx="6693510" cy="3312652"/>
            </a:xfrm>
            <a:prstGeom prst="rect">
              <a:avLst/>
            </a:prstGeom>
            <a:noFill/>
          </p:spPr>
          <p:txBody>
            <a:bodyPr wrap="square" rtlCol="0">
              <a:spAutoFit/>
            </a:bodyPr>
            <a:lstStyle/>
            <a:p>
              <a:pPr algn="ctr"/>
              <a:r>
                <a:rPr lang="en-US" sz="6600" dirty="0">
                  <a:latin typeface="Baskerville Old Face" panose="02020602080505020303" pitchFamily="18" charset="0"/>
                </a:rPr>
                <a:t>“I love walking around outside, finding things, and seeing them in ways that others may not see them.”</a:t>
              </a:r>
            </a:p>
            <a:p>
              <a:pPr algn="ctr"/>
              <a:r>
                <a:rPr lang="en-US" sz="5400" i="1" dirty="0">
                  <a:latin typeface="Baskerville Old Face" panose="02020602080505020303" pitchFamily="18" charset="0"/>
                </a:rPr>
                <a:t>- Bryanna, Photographer</a:t>
              </a:r>
            </a:p>
          </p:txBody>
        </p:sp>
      </p:grpSp>
      <p:grpSp>
        <p:nvGrpSpPr>
          <p:cNvPr id="12" name="Group 11"/>
          <p:cNvGrpSpPr/>
          <p:nvPr/>
        </p:nvGrpSpPr>
        <p:grpSpPr>
          <a:xfrm>
            <a:off x="4725494" y="16683384"/>
            <a:ext cx="19183718" cy="8886638"/>
            <a:chOff x="-6912972" y="10996100"/>
            <a:chExt cx="12745534" cy="5904223"/>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2457" t="-717" r="876" b="717"/>
            <a:stretch/>
          </p:blipFill>
          <p:spPr>
            <a:xfrm>
              <a:off x="3089362" y="14157123"/>
              <a:ext cx="2743200" cy="2743200"/>
            </a:xfrm>
            <a:prstGeom prst="ellipse">
              <a:avLst/>
            </a:prstGeom>
            <a:effectLst>
              <a:outerShdw blurRad="50800" dist="38100" dir="2700000" algn="tl" rotWithShape="0">
                <a:prstClr val="black">
                  <a:alpha val="40000"/>
                </a:prstClr>
              </a:outerShdw>
            </a:effectLst>
          </p:spPr>
        </p:pic>
        <p:sp>
          <p:nvSpPr>
            <p:cNvPr id="14" name="TextBox 13"/>
            <p:cNvSpPr txBox="1"/>
            <p:nvPr/>
          </p:nvSpPr>
          <p:spPr>
            <a:xfrm>
              <a:off x="-6912972" y="10996100"/>
              <a:ext cx="10308577" cy="3987451"/>
            </a:xfrm>
            <a:prstGeom prst="rect">
              <a:avLst/>
            </a:prstGeom>
            <a:noFill/>
          </p:spPr>
          <p:txBody>
            <a:bodyPr wrap="square" rtlCol="0">
              <a:spAutoFit/>
            </a:bodyPr>
            <a:lstStyle/>
            <a:p>
              <a:pPr algn="ctr"/>
              <a:r>
                <a:rPr lang="en-US" sz="6600" dirty="0">
                  <a:latin typeface="Baskerville Old Face" panose="02020602080505020303" pitchFamily="18" charset="0"/>
                </a:rPr>
                <a:t>“It can be a challenge to have a sense of wonder. As we grow older, we lose the appreciation and the magic of things around us that may have filled us with curiosity and child-like amazement in the past.”</a:t>
              </a:r>
            </a:p>
            <a:p>
              <a:pPr algn="ctr"/>
              <a:r>
                <a:rPr lang="en-US" sz="5400" i="1" dirty="0">
                  <a:latin typeface="Baskerville Old Face" panose="02020602080505020303" pitchFamily="18" charset="0"/>
                </a:rPr>
                <a:t>- Nathan</a:t>
              </a:r>
            </a:p>
          </p:txBody>
        </p:sp>
      </p:grpSp>
      <p:grpSp>
        <p:nvGrpSpPr>
          <p:cNvPr id="21" name="Group 20"/>
          <p:cNvGrpSpPr/>
          <p:nvPr/>
        </p:nvGrpSpPr>
        <p:grpSpPr>
          <a:xfrm>
            <a:off x="28498313" y="2862428"/>
            <a:ext cx="19100584" cy="9114860"/>
            <a:chOff x="-2299064" y="24999762"/>
            <a:chExt cx="12690301" cy="6055852"/>
          </a:xfrm>
        </p:grpSpPr>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2476" r="12476"/>
            <a:stretch/>
          </p:blipFill>
          <p:spPr>
            <a:xfrm>
              <a:off x="-2299064" y="28312414"/>
              <a:ext cx="2743200" cy="2743200"/>
            </a:xfrm>
            <a:prstGeom prst="ellipse">
              <a:avLst/>
            </a:prstGeom>
            <a:effectLst>
              <a:outerShdw blurRad="50800" dist="38100" dir="2700000" algn="tl" rotWithShape="0">
                <a:prstClr val="black">
                  <a:alpha val="40000"/>
                </a:prstClr>
              </a:outerShdw>
            </a:effectLst>
          </p:spPr>
        </p:pic>
        <p:sp>
          <p:nvSpPr>
            <p:cNvPr id="23" name="TextBox 22"/>
            <p:cNvSpPr txBox="1"/>
            <p:nvPr/>
          </p:nvSpPr>
          <p:spPr>
            <a:xfrm>
              <a:off x="103443" y="24999762"/>
              <a:ext cx="10287794" cy="3987451"/>
            </a:xfrm>
            <a:prstGeom prst="rect">
              <a:avLst/>
            </a:prstGeom>
            <a:noFill/>
          </p:spPr>
          <p:txBody>
            <a:bodyPr wrap="square" rtlCol="0">
              <a:spAutoFit/>
            </a:bodyPr>
            <a:lstStyle/>
            <a:p>
              <a:pPr algn="ctr"/>
              <a:r>
                <a:rPr lang="en-US" sz="6600" dirty="0">
                  <a:latin typeface="Baskerville Old Face" panose="02020602080505020303" pitchFamily="18" charset="0"/>
                </a:rPr>
                <a:t>“I encourage you to stop, and let your gaze drift along with the waves. If you do, I guarantee you’ll get a small taste of the amazing world I try to immerse myself in every single day.”</a:t>
              </a:r>
            </a:p>
            <a:p>
              <a:pPr algn="ctr"/>
              <a:r>
                <a:rPr lang="en-US" sz="5400" i="1" dirty="0">
                  <a:latin typeface="Baskerville Old Face" panose="02020602080505020303" pitchFamily="18" charset="0"/>
                </a:rPr>
                <a:t>- Iman, Researcher, Fish Enthusiast, Baker, Student</a:t>
              </a:r>
            </a:p>
          </p:txBody>
        </p:sp>
      </p:grpSp>
      <p:grpSp>
        <p:nvGrpSpPr>
          <p:cNvPr id="27" name="Group 26"/>
          <p:cNvGrpSpPr/>
          <p:nvPr/>
        </p:nvGrpSpPr>
        <p:grpSpPr>
          <a:xfrm>
            <a:off x="13176929" y="30648267"/>
            <a:ext cx="17282552" cy="4985979"/>
            <a:chOff x="20255505" y="26445672"/>
            <a:chExt cx="11482412" cy="3312652"/>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l="12533" r="12533"/>
            <a:stretch/>
          </p:blipFill>
          <p:spPr>
            <a:xfrm>
              <a:off x="28994717" y="26641752"/>
              <a:ext cx="2743200" cy="2743200"/>
            </a:xfrm>
            <a:prstGeom prst="ellipse">
              <a:avLst/>
            </a:prstGeom>
            <a:effectLst>
              <a:outerShdw blurRad="50800" dist="38100" dir="2700000" algn="tl" rotWithShape="0">
                <a:prstClr val="black">
                  <a:alpha val="40000"/>
                </a:prstClr>
              </a:outerShdw>
            </a:effectLst>
          </p:spPr>
        </p:pic>
        <p:sp>
          <p:nvSpPr>
            <p:cNvPr id="29" name="TextBox 28"/>
            <p:cNvSpPr txBox="1"/>
            <p:nvPr/>
          </p:nvSpPr>
          <p:spPr>
            <a:xfrm>
              <a:off x="20255505" y="26445672"/>
              <a:ext cx="8397266" cy="3312652"/>
            </a:xfrm>
            <a:prstGeom prst="rect">
              <a:avLst/>
            </a:prstGeom>
            <a:noFill/>
          </p:spPr>
          <p:txBody>
            <a:bodyPr wrap="square" rtlCol="0">
              <a:spAutoFit/>
            </a:bodyPr>
            <a:lstStyle/>
            <a:p>
              <a:pPr algn="ctr"/>
              <a:r>
                <a:rPr lang="en-US" sz="6600" dirty="0">
                  <a:latin typeface="Baskerville Old Face" panose="02020602080505020303" pitchFamily="18" charset="0"/>
                </a:rPr>
                <a:t>“We have the power, and the inherent decision to make as to whether or not our curiosity will multiply or be silenced.”</a:t>
              </a:r>
            </a:p>
            <a:p>
              <a:pPr algn="ctr"/>
              <a:r>
                <a:rPr lang="en-US" sz="5400" i="1" dirty="0">
                  <a:latin typeface="Baskerville Old Face" panose="02020602080505020303" pitchFamily="18" charset="0"/>
                </a:rPr>
                <a:t>- Peter, Follower of Jesus, Husband, Dad</a:t>
              </a:r>
            </a:p>
          </p:txBody>
        </p:sp>
      </p:grpSp>
      <p:grpSp>
        <p:nvGrpSpPr>
          <p:cNvPr id="33" name="Group 32"/>
          <p:cNvGrpSpPr/>
          <p:nvPr/>
        </p:nvGrpSpPr>
        <p:grpSpPr>
          <a:xfrm>
            <a:off x="1837095" y="4252650"/>
            <a:ext cx="7241208" cy="3450497"/>
            <a:chOff x="1837095" y="4754805"/>
            <a:chExt cx="7241208" cy="3450497"/>
          </a:xfrm>
        </p:grpSpPr>
        <p:sp>
          <p:nvSpPr>
            <p:cNvPr id="5" name="TextBox 4"/>
            <p:cNvSpPr txBox="1"/>
            <p:nvPr/>
          </p:nvSpPr>
          <p:spPr>
            <a:xfrm>
              <a:off x="2307721" y="4754805"/>
              <a:ext cx="6299957" cy="1862047"/>
            </a:xfrm>
            <a:prstGeom prst="rect">
              <a:avLst/>
            </a:prstGeom>
            <a:noFill/>
            <a:ln>
              <a:noFill/>
            </a:ln>
          </p:spPr>
          <p:txBody>
            <a:bodyPr wrap="square" rtlCol="0">
              <a:spAutoFit/>
            </a:bodyPr>
            <a:lstStyle/>
            <a:p>
              <a:pPr algn="ctr"/>
              <a:r>
                <a:rPr lang="en-US" sz="11500" dirty="0">
                  <a:latin typeface="Franklin Gothic Medium" panose="020B0603020102020204" pitchFamily="34" charset="0"/>
                </a:rPr>
                <a:t>RESULTS</a:t>
              </a:r>
            </a:p>
          </p:txBody>
        </p:sp>
        <p:sp>
          <p:nvSpPr>
            <p:cNvPr id="31" name="TextBox 30"/>
            <p:cNvSpPr txBox="1"/>
            <p:nvPr/>
          </p:nvSpPr>
          <p:spPr>
            <a:xfrm>
              <a:off x="1837095" y="6450976"/>
              <a:ext cx="7241208" cy="1754326"/>
            </a:xfrm>
            <a:prstGeom prst="rect">
              <a:avLst/>
            </a:prstGeom>
            <a:noFill/>
          </p:spPr>
          <p:txBody>
            <a:bodyPr wrap="square" rtlCol="0">
              <a:spAutoFit/>
            </a:bodyPr>
            <a:lstStyle/>
            <a:p>
              <a:pPr algn="ctr"/>
              <a:r>
                <a:rPr lang="en-US" sz="5400" i="1" dirty="0">
                  <a:latin typeface="Franklin Gothic Medium" panose="020B0603020102020204" pitchFamily="34" charset="0"/>
                </a:rPr>
                <a:t>Narratives of Curiosity and Wonder</a:t>
              </a:r>
            </a:p>
          </p:txBody>
        </p:sp>
      </p:grpSp>
    </p:spTree>
    <p:extLst>
      <p:ext uri="{BB962C8B-B14F-4D97-AF65-F5344CB8AC3E}">
        <p14:creationId xmlns:p14="http://schemas.microsoft.com/office/powerpoint/2010/main" val="229908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a:spLocks/>
          </p:cNvSpPr>
          <p:nvPr/>
        </p:nvSpPr>
        <p:spPr>
          <a:xfrm>
            <a:off x="8354543" y="17790392"/>
            <a:ext cx="8065135" cy="2400657"/>
          </a:xfrm>
          <a:prstGeom prst="rect">
            <a:avLst/>
          </a:prstGeom>
          <a:noFill/>
          <a:ln>
            <a:noFill/>
          </a:ln>
        </p:spPr>
        <p:txBody>
          <a:bodyPr wrap="square" rtlCol="0">
            <a:spAutoFit/>
          </a:bodyPr>
          <a:lstStyle/>
          <a:p>
            <a:pPr algn="ctr"/>
            <a:r>
              <a:rPr lang="en-US" sz="15000" dirty="0">
                <a:latin typeface="Franklin Gothic Medium" panose="020B0603020102020204" pitchFamily="34" charset="0"/>
              </a:rPr>
              <a:t>THEMES</a:t>
            </a:r>
          </a:p>
        </p:txBody>
      </p:sp>
      <p:grpSp>
        <p:nvGrpSpPr>
          <p:cNvPr id="6" name="Group 5"/>
          <p:cNvGrpSpPr>
            <a:grpSpLocks noChangeAspect="1"/>
          </p:cNvGrpSpPr>
          <p:nvPr/>
        </p:nvGrpSpPr>
        <p:grpSpPr>
          <a:xfrm>
            <a:off x="12991795" y="6094357"/>
            <a:ext cx="4696322" cy="4696322"/>
            <a:chOff x="18149342" y="26238004"/>
            <a:chExt cx="1517155" cy="1517155"/>
          </a:xfrm>
        </p:grpSpPr>
        <p:sp>
          <p:nvSpPr>
            <p:cNvPr id="7" name="Oval 6"/>
            <p:cNvSpPr>
              <a:spLocks noChangeAspect="1"/>
            </p:cNvSpPr>
            <p:nvPr/>
          </p:nvSpPr>
          <p:spPr>
            <a:xfrm>
              <a:off x="18149342" y="26238004"/>
              <a:ext cx="1517155" cy="1517155"/>
            </a:xfrm>
            <a:prstGeom prst="ellipse">
              <a:avLst/>
            </a:prstGeom>
            <a:noFill/>
            <a:ln w="215900">
              <a:solidFill>
                <a:srgbClr val="4CC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8" name="TextBox 7"/>
            <p:cNvSpPr txBox="1"/>
            <p:nvPr/>
          </p:nvSpPr>
          <p:spPr>
            <a:xfrm>
              <a:off x="18573270" y="26559100"/>
              <a:ext cx="697610" cy="874964"/>
            </a:xfrm>
            <a:prstGeom prst="rect">
              <a:avLst/>
            </a:prstGeom>
            <a:noFill/>
          </p:spPr>
          <p:txBody>
            <a:bodyPr wrap="square" rtlCol="0">
              <a:spAutoFit/>
            </a:bodyPr>
            <a:lstStyle/>
            <a:p>
              <a:pPr algn="ctr"/>
              <a:r>
                <a:rPr lang="en-US" sz="17000" dirty="0">
                  <a:latin typeface="Franklin Gothic Medium" panose="020B0603020102020204" pitchFamily="34" charset="0"/>
                </a:rPr>
                <a:t>1</a:t>
              </a:r>
            </a:p>
          </p:txBody>
        </p:sp>
      </p:grpSp>
      <p:grpSp>
        <p:nvGrpSpPr>
          <p:cNvPr id="21" name="Group 20"/>
          <p:cNvGrpSpPr/>
          <p:nvPr/>
        </p:nvGrpSpPr>
        <p:grpSpPr>
          <a:xfrm>
            <a:off x="18852859" y="4145246"/>
            <a:ext cx="28137141" cy="30114309"/>
            <a:chOff x="16617659" y="4145246"/>
            <a:chExt cx="28137141" cy="30114309"/>
          </a:xfrm>
        </p:grpSpPr>
        <p:sp>
          <p:nvSpPr>
            <p:cNvPr id="2" name="Rectangle 1"/>
            <p:cNvSpPr>
              <a:spLocks/>
            </p:cNvSpPr>
            <p:nvPr/>
          </p:nvSpPr>
          <p:spPr>
            <a:xfrm>
              <a:off x="16617659" y="4145246"/>
              <a:ext cx="28137141" cy="9387722"/>
            </a:xfrm>
            <a:prstGeom prst="rect">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18" name="Rectangle 17"/>
            <p:cNvSpPr>
              <a:spLocks/>
            </p:cNvSpPr>
            <p:nvPr/>
          </p:nvSpPr>
          <p:spPr>
            <a:xfrm>
              <a:off x="21793200" y="14505711"/>
              <a:ext cx="22961600" cy="9387722"/>
            </a:xfrm>
            <a:prstGeom prst="rect">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19" name="Rectangle 18"/>
            <p:cNvSpPr>
              <a:spLocks/>
            </p:cNvSpPr>
            <p:nvPr/>
          </p:nvSpPr>
          <p:spPr>
            <a:xfrm>
              <a:off x="16617659" y="24871833"/>
              <a:ext cx="28137141" cy="9387722"/>
            </a:xfrm>
            <a:prstGeom prst="rect">
              <a:avLst/>
            </a:prstGeom>
            <a:solidFill>
              <a:srgbClr val="4CC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4" name="TextBox 3"/>
            <p:cNvSpPr txBox="1">
              <a:spLocks/>
            </p:cNvSpPr>
            <p:nvPr/>
          </p:nvSpPr>
          <p:spPr>
            <a:xfrm>
              <a:off x="17262771" y="26133986"/>
              <a:ext cx="27492029" cy="6863417"/>
            </a:xfrm>
            <a:prstGeom prst="rect">
              <a:avLst/>
            </a:prstGeom>
            <a:noFill/>
          </p:spPr>
          <p:txBody>
            <a:bodyPr wrap="square" rtlCol="0">
              <a:spAutoFit/>
            </a:bodyPr>
            <a:lstStyle/>
            <a:p>
              <a:r>
                <a:rPr lang="en-US" sz="11000" dirty="0">
                  <a:latin typeface="Baskerville Old Face" panose="02020602080505020303" pitchFamily="18" charset="0"/>
                </a:rPr>
                <a:t>Curiosity and wonder must interact together. They begin inside you, not in you surroundings. Slow down, search for beauty, and make the decision to develop your curiosity and wonder.</a:t>
              </a:r>
            </a:p>
          </p:txBody>
        </p:sp>
        <p:sp>
          <p:nvSpPr>
            <p:cNvPr id="5" name="TextBox 4"/>
            <p:cNvSpPr txBox="1">
              <a:spLocks/>
            </p:cNvSpPr>
            <p:nvPr/>
          </p:nvSpPr>
          <p:spPr>
            <a:xfrm>
              <a:off x="22580601" y="15767864"/>
              <a:ext cx="22174199" cy="6863417"/>
            </a:xfrm>
            <a:prstGeom prst="rect">
              <a:avLst/>
            </a:prstGeom>
            <a:noFill/>
          </p:spPr>
          <p:txBody>
            <a:bodyPr wrap="square" rtlCol="0">
              <a:spAutoFit/>
            </a:bodyPr>
            <a:lstStyle/>
            <a:p>
              <a:r>
                <a:rPr lang="en-US" sz="11000" dirty="0">
                  <a:latin typeface="Baskerville Old Face" panose="02020602080505020303" pitchFamily="18" charset="0"/>
                </a:rPr>
                <a:t>Modern culture is against you. In adulthood, curiosity and wonder easily decay, become incomplete, or seem to disappear completely.</a:t>
              </a:r>
            </a:p>
          </p:txBody>
        </p:sp>
        <p:sp>
          <p:nvSpPr>
            <p:cNvPr id="17" name="TextBox 16"/>
            <p:cNvSpPr txBox="1">
              <a:spLocks/>
            </p:cNvSpPr>
            <p:nvPr/>
          </p:nvSpPr>
          <p:spPr>
            <a:xfrm>
              <a:off x="17275029" y="5407399"/>
              <a:ext cx="27479771" cy="6863417"/>
            </a:xfrm>
            <a:prstGeom prst="rect">
              <a:avLst/>
            </a:prstGeom>
            <a:noFill/>
          </p:spPr>
          <p:txBody>
            <a:bodyPr wrap="square" rtlCol="0">
              <a:spAutoFit/>
            </a:bodyPr>
            <a:lstStyle/>
            <a:p>
              <a:r>
                <a:rPr lang="en-US" sz="11000" dirty="0">
                  <a:latin typeface="Baskerville Old Face" panose="02020602080505020303" pitchFamily="18" charset="0"/>
                </a:rPr>
                <a:t>Curiosity and wonder are good, beneficial, and enjoyable. They begin in childhood as innocent, open, and pure characteristics. Further, they are necessary. </a:t>
              </a:r>
            </a:p>
          </p:txBody>
        </p:sp>
      </p:grpSp>
      <p:grpSp>
        <p:nvGrpSpPr>
          <p:cNvPr id="22" name="Group 21"/>
          <p:cNvGrpSpPr>
            <a:grpSpLocks noChangeAspect="1"/>
          </p:cNvGrpSpPr>
          <p:nvPr/>
        </p:nvGrpSpPr>
        <p:grpSpPr>
          <a:xfrm>
            <a:off x="18269628" y="16816139"/>
            <a:ext cx="4696322" cy="4696322"/>
            <a:chOff x="18163497" y="26238004"/>
            <a:chExt cx="1517155" cy="1517155"/>
          </a:xfrm>
        </p:grpSpPr>
        <p:sp>
          <p:nvSpPr>
            <p:cNvPr id="23" name="Oval 22"/>
            <p:cNvSpPr>
              <a:spLocks noChangeAspect="1"/>
            </p:cNvSpPr>
            <p:nvPr/>
          </p:nvSpPr>
          <p:spPr>
            <a:xfrm>
              <a:off x="18163497" y="26238004"/>
              <a:ext cx="1517155" cy="1517155"/>
            </a:xfrm>
            <a:prstGeom prst="ellipse">
              <a:avLst/>
            </a:prstGeom>
            <a:noFill/>
            <a:ln w="215900">
              <a:solidFill>
                <a:srgbClr val="4CC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24" name="TextBox 23"/>
            <p:cNvSpPr txBox="1"/>
            <p:nvPr/>
          </p:nvSpPr>
          <p:spPr>
            <a:xfrm>
              <a:off x="18573270" y="26559100"/>
              <a:ext cx="697610" cy="874964"/>
            </a:xfrm>
            <a:prstGeom prst="rect">
              <a:avLst/>
            </a:prstGeom>
            <a:noFill/>
          </p:spPr>
          <p:txBody>
            <a:bodyPr wrap="square" rtlCol="0">
              <a:spAutoFit/>
            </a:bodyPr>
            <a:lstStyle/>
            <a:p>
              <a:pPr algn="ctr"/>
              <a:r>
                <a:rPr lang="en-US" sz="17000" dirty="0" smtClean="0">
                  <a:latin typeface="Franklin Gothic Medium" panose="020B0603020102020204" pitchFamily="34" charset="0"/>
                </a:rPr>
                <a:t>2</a:t>
              </a:r>
              <a:endParaRPr lang="en-US" sz="17000" dirty="0">
                <a:latin typeface="Franklin Gothic Medium" panose="020B0603020102020204" pitchFamily="34" charset="0"/>
              </a:endParaRPr>
            </a:p>
          </p:txBody>
        </p:sp>
      </p:grpSp>
      <p:grpSp>
        <p:nvGrpSpPr>
          <p:cNvPr id="25" name="Group 24"/>
          <p:cNvGrpSpPr>
            <a:grpSpLocks noChangeAspect="1"/>
          </p:cNvGrpSpPr>
          <p:nvPr/>
        </p:nvGrpSpPr>
        <p:grpSpPr>
          <a:xfrm>
            <a:off x="12991797" y="27217533"/>
            <a:ext cx="4696322" cy="4696322"/>
            <a:chOff x="18163497" y="26238004"/>
            <a:chExt cx="1517155" cy="1517155"/>
          </a:xfrm>
        </p:grpSpPr>
        <p:sp>
          <p:nvSpPr>
            <p:cNvPr id="26" name="Oval 25"/>
            <p:cNvSpPr>
              <a:spLocks noChangeAspect="1"/>
            </p:cNvSpPr>
            <p:nvPr/>
          </p:nvSpPr>
          <p:spPr>
            <a:xfrm>
              <a:off x="18163497" y="26238004"/>
              <a:ext cx="1517155" cy="1517155"/>
            </a:xfrm>
            <a:prstGeom prst="ellipse">
              <a:avLst/>
            </a:prstGeom>
            <a:noFill/>
            <a:ln w="215900">
              <a:solidFill>
                <a:srgbClr val="4CC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13"/>
            </a:p>
          </p:txBody>
        </p:sp>
        <p:sp>
          <p:nvSpPr>
            <p:cNvPr id="27" name="TextBox 26"/>
            <p:cNvSpPr txBox="1"/>
            <p:nvPr/>
          </p:nvSpPr>
          <p:spPr>
            <a:xfrm>
              <a:off x="18573270" y="26559100"/>
              <a:ext cx="697610" cy="874964"/>
            </a:xfrm>
            <a:prstGeom prst="rect">
              <a:avLst/>
            </a:prstGeom>
            <a:noFill/>
          </p:spPr>
          <p:txBody>
            <a:bodyPr wrap="square" rtlCol="0">
              <a:spAutoFit/>
            </a:bodyPr>
            <a:lstStyle/>
            <a:p>
              <a:pPr algn="ctr"/>
              <a:r>
                <a:rPr lang="en-US" sz="17000" dirty="0">
                  <a:latin typeface="Franklin Gothic Medium" panose="020B0603020102020204" pitchFamily="34" charset="0"/>
                </a:rPr>
                <a:t>3</a:t>
              </a:r>
            </a:p>
          </p:txBody>
        </p:sp>
      </p:grpSp>
      <p:sp>
        <p:nvSpPr>
          <p:cNvPr id="30" name="Freeform 29"/>
          <p:cNvSpPr/>
          <p:nvPr/>
        </p:nvSpPr>
        <p:spPr>
          <a:xfrm>
            <a:off x="-7288049" y="21512461"/>
            <a:ext cx="17212235" cy="7454267"/>
          </a:xfrm>
          <a:custGeom>
            <a:avLst/>
            <a:gdLst>
              <a:gd name="connsiteX0" fmla="*/ 0 w 17212235"/>
              <a:gd name="connsiteY0" fmla="*/ 6723530 h 7454267"/>
              <a:gd name="connsiteX1" fmla="*/ 8014447 w 17212235"/>
              <a:gd name="connsiteY1" fmla="*/ 6831106 h 7454267"/>
              <a:gd name="connsiteX2" fmla="*/ 17212235 w 17212235"/>
              <a:gd name="connsiteY2" fmla="*/ 0 h 7454267"/>
            </a:gdLst>
            <a:ahLst/>
            <a:cxnLst>
              <a:cxn ang="0">
                <a:pos x="connsiteX0" y="connsiteY0"/>
              </a:cxn>
              <a:cxn ang="0">
                <a:pos x="connsiteX1" y="connsiteY1"/>
              </a:cxn>
              <a:cxn ang="0">
                <a:pos x="connsiteX2" y="connsiteY2"/>
              </a:cxn>
            </a:cxnLst>
            <a:rect l="l" t="t" r="r" b="b"/>
            <a:pathLst>
              <a:path w="17212235" h="7454267">
                <a:moveTo>
                  <a:pt x="0" y="6723530"/>
                </a:moveTo>
                <a:cubicBezTo>
                  <a:pt x="2572870" y="7337612"/>
                  <a:pt x="5145741" y="7951694"/>
                  <a:pt x="8014447" y="6831106"/>
                </a:cubicBezTo>
                <a:cubicBezTo>
                  <a:pt x="10883153" y="5710518"/>
                  <a:pt x="14047694" y="2855259"/>
                  <a:pt x="17212235" y="0"/>
                </a:cubicBezTo>
              </a:path>
            </a:pathLst>
          </a:custGeom>
          <a:noFill/>
          <a:ln w="889000">
            <a:solidFill>
              <a:srgbClr val="4CC9A4"/>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46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
            <a:ext cx="51206400" cy="38409260"/>
          </a:xfrm>
          <a:prstGeom prst="rect">
            <a:avLst/>
          </a:prstGeom>
        </p:spPr>
      </p:pic>
      <p:sp>
        <p:nvSpPr>
          <p:cNvPr id="3" name="TextBox 2"/>
          <p:cNvSpPr txBox="1"/>
          <p:nvPr/>
        </p:nvSpPr>
        <p:spPr>
          <a:xfrm>
            <a:off x="24302301" y="22398327"/>
            <a:ext cx="27289110" cy="12603450"/>
          </a:xfrm>
          <a:prstGeom prst="rect">
            <a:avLst/>
          </a:prstGeom>
          <a:noFill/>
        </p:spPr>
        <p:txBody>
          <a:bodyPr wrap="square" rtlCol="0">
            <a:spAutoFit/>
          </a:bodyPr>
          <a:lstStyle/>
          <a:p>
            <a:pPr algn="ctr"/>
            <a:r>
              <a:rPr lang="en-US" sz="23900" i="1" dirty="0">
                <a:solidFill>
                  <a:schemeClr val="bg1"/>
                </a:solidFill>
                <a:latin typeface="Baskerville Old Face" panose="02020602080505020303" pitchFamily="18" charset="0"/>
              </a:rPr>
              <a:t>“But how exactly do you ask someone to be curious?” </a:t>
            </a:r>
            <a:endParaRPr lang="en-US" sz="23900" i="1" dirty="0" smtClean="0">
              <a:solidFill>
                <a:schemeClr val="bg1"/>
              </a:solidFill>
              <a:latin typeface="Baskerville Old Face" panose="02020602080505020303" pitchFamily="18" charset="0"/>
            </a:endParaRPr>
          </a:p>
          <a:p>
            <a:pPr algn="ctr"/>
            <a:r>
              <a:rPr lang="en-US" sz="9600" dirty="0" smtClean="0">
                <a:solidFill>
                  <a:schemeClr val="bg1"/>
                </a:solidFill>
                <a:latin typeface="Baskerville Old Face" panose="02020602080505020303" pitchFamily="18" charset="0"/>
              </a:rPr>
              <a:t>– </a:t>
            </a:r>
            <a:r>
              <a:rPr lang="en-US" sz="9600" dirty="0">
                <a:solidFill>
                  <a:schemeClr val="bg1"/>
                </a:solidFill>
                <a:latin typeface="Baskerville Old Face" panose="02020602080505020303" pitchFamily="18" charset="0"/>
              </a:rPr>
              <a:t>Marco </a:t>
            </a:r>
            <a:r>
              <a:rPr lang="en-US" sz="9600" dirty="0" err="1">
                <a:solidFill>
                  <a:schemeClr val="bg1"/>
                </a:solidFill>
                <a:latin typeface="Baskerville Old Face" panose="02020602080505020303" pitchFamily="18" charset="0"/>
              </a:rPr>
              <a:t>Livio</a:t>
            </a:r>
            <a:r>
              <a:rPr lang="en-US" sz="9600" dirty="0">
                <a:solidFill>
                  <a:schemeClr val="bg1"/>
                </a:solidFill>
                <a:latin typeface="Baskerville Old Face" panose="02020602080505020303" pitchFamily="18" charset="0"/>
              </a:rPr>
              <a:t> </a:t>
            </a:r>
            <a:endParaRPr lang="en-US" sz="23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692049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Presentation-36x48">
  <a:themeElements>
    <a:clrScheme name="NC State Colors">
      <a:dk1>
        <a:srgbClr val="1A1718"/>
      </a:dk1>
      <a:lt1>
        <a:sysClr val="window" lastClr="FFFFFF"/>
      </a:lt1>
      <a:dk2>
        <a:srgbClr val="313133"/>
      </a:dk2>
      <a:lt2>
        <a:srgbClr val="DFE0E1"/>
      </a:lt2>
      <a:accent1>
        <a:srgbClr val="D7002A"/>
      </a:accent1>
      <a:accent2>
        <a:srgbClr val="175AA3"/>
      </a:accent2>
      <a:accent3>
        <a:srgbClr val="ACB519"/>
      </a:accent3>
      <a:accent4>
        <a:srgbClr val="B4001C"/>
      </a:accent4>
      <a:accent5>
        <a:srgbClr val="FFE04C"/>
      </a:accent5>
      <a:accent6>
        <a:srgbClr val="E0703C"/>
      </a:accent6>
      <a:hlink>
        <a:srgbClr val="4299B7"/>
      </a:hlink>
      <a:folHlink>
        <a:srgbClr val="175A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NCState-Presentation-36x48</Template>
  <TotalTime>2824</TotalTime>
  <Words>560</Words>
  <Application>Microsoft Office PowerPoint</Application>
  <PresentationFormat>Custom</PresentationFormat>
  <Paragraphs>50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Baskerville Old Face</vt:lpstr>
      <vt:lpstr>Calibri</vt:lpstr>
      <vt:lpstr>Franklin Gothic Medium</vt:lpstr>
      <vt:lpstr>NCState-Presentation-36x48</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 Choi</cp:lastModifiedBy>
  <cp:revision>83</cp:revision>
  <dcterms:created xsi:type="dcterms:W3CDTF">2017-12-18T12:28:34Z</dcterms:created>
  <dcterms:modified xsi:type="dcterms:W3CDTF">2020-04-17T21:32:15Z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